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095" r:id="rId5"/>
  </p:sldMasterIdLst>
  <p:notesMasterIdLst>
    <p:notesMasterId r:id="rId53"/>
  </p:notesMasterIdLst>
  <p:handoutMasterIdLst>
    <p:handoutMasterId r:id="rId54"/>
  </p:handoutMasterIdLst>
  <p:sldIdLst>
    <p:sldId id="2076136272" r:id="rId6"/>
    <p:sldId id="2076136274" r:id="rId7"/>
    <p:sldId id="2076136245" r:id="rId8"/>
    <p:sldId id="2076136303" r:id="rId9"/>
    <p:sldId id="2076136304" r:id="rId10"/>
    <p:sldId id="2076136307" r:id="rId11"/>
    <p:sldId id="2076136308" r:id="rId12"/>
    <p:sldId id="2076136309" r:id="rId13"/>
    <p:sldId id="2076136310" r:id="rId14"/>
    <p:sldId id="2076136311" r:id="rId15"/>
    <p:sldId id="2076136312" r:id="rId16"/>
    <p:sldId id="2076136314" r:id="rId17"/>
    <p:sldId id="2076136313" r:id="rId18"/>
    <p:sldId id="2076136315" r:id="rId19"/>
    <p:sldId id="2076136316" r:id="rId20"/>
    <p:sldId id="2076136317" r:id="rId21"/>
    <p:sldId id="2076136319" r:id="rId22"/>
    <p:sldId id="2076136320" r:id="rId23"/>
    <p:sldId id="2076136321" r:id="rId24"/>
    <p:sldId id="2076136295" r:id="rId25"/>
    <p:sldId id="2076136322" r:id="rId26"/>
    <p:sldId id="2076136323" r:id="rId27"/>
    <p:sldId id="2076136324" r:id="rId28"/>
    <p:sldId id="2076136325" r:id="rId29"/>
    <p:sldId id="2076136326" r:id="rId30"/>
    <p:sldId id="2076136327" r:id="rId31"/>
    <p:sldId id="2076136328" r:id="rId32"/>
    <p:sldId id="2076136329" r:id="rId33"/>
    <p:sldId id="2076136330" r:id="rId34"/>
    <p:sldId id="2076136331" r:id="rId35"/>
    <p:sldId id="2076136332" r:id="rId36"/>
    <p:sldId id="2076136333" r:id="rId37"/>
    <p:sldId id="2076136334" r:id="rId38"/>
    <p:sldId id="2076136335" r:id="rId39"/>
    <p:sldId id="2076136336" r:id="rId40"/>
    <p:sldId id="2076136337" r:id="rId41"/>
    <p:sldId id="2076136338" r:id="rId42"/>
    <p:sldId id="2076136339" r:id="rId43"/>
    <p:sldId id="2076136340" r:id="rId44"/>
    <p:sldId id="2076136342" r:id="rId45"/>
    <p:sldId id="2076136343" r:id="rId46"/>
    <p:sldId id="2076136344" r:id="rId47"/>
    <p:sldId id="2076136341" r:id="rId48"/>
    <p:sldId id="2076136345" r:id="rId49"/>
    <p:sldId id="2076136302" r:id="rId50"/>
    <p:sldId id="2076136299" r:id="rId51"/>
    <p:sldId id="2076136300" r:id="rId52"/>
  </p:sldIdLst>
  <p:sldSz cx="14630400" cy="8229600"/>
  <p:notesSz cx="6858000" cy="9144000"/>
  <p:embeddedFontLst>
    <p:embeddedFont>
      <p:font typeface="Calibri" panose="020F0502020204030204" pitchFamily="34" charset="0"/>
      <p:regular r:id="rId55"/>
      <p:bold r:id="rId56"/>
      <p:italic r:id="rId57"/>
      <p:boldItalic r:id="rId58"/>
    </p:embeddedFont>
    <p:embeddedFont>
      <p:font typeface="Poppins" panose="00000500000000000000" pitchFamily="2" charset="0"/>
      <p:regular r:id="rId59"/>
      <p:bold r:id="rId60"/>
      <p:italic r:id="rId61"/>
      <p:boldItalic r:id="rId62"/>
    </p:embeddedFont>
    <p:embeddedFont>
      <p:font typeface="Poppins Light" panose="00000400000000000000" pitchFamily="2" charset="0"/>
      <p:regular r:id="rId63"/>
      <p:italic r:id="rId64"/>
    </p:embeddedFont>
    <p:embeddedFont>
      <p:font typeface="Segoe UI" panose="020B0502040204020203" pitchFamily="34" charset="0"/>
      <p:regular r:id="rId65"/>
      <p:bold r:id="rId66"/>
      <p:italic r:id="rId67"/>
      <p:boldItalic r:id="rId68"/>
    </p:embeddedFont>
    <p:embeddedFont>
      <p:font typeface="Segoe UI Semibold" panose="020B0702040204020203" pitchFamily="34" charset="0"/>
      <p:regular r:id="rId69"/>
      <p:bold r:id="rId70"/>
      <p:italic r:id="rId71"/>
      <p:boldItalic r:id="rId72"/>
    </p:embeddedFont>
    <p:embeddedFont>
      <p:font typeface="Segoe UI Semibold (Headings)" panose="020B0604020202020204" charset="0"/>
      <p:regular r:id="rId73"/>
      <p:bold r:id="rId74"/>
      <p:italic r:id="rId75"/>
      <p:boldItalic r:id="rId76"/>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B2DE8E9-9E55-4C3F-8350-4C1FC5FEEBDE}">
          <p14:sldIdLst>
            <p14:sldId id="2076136272"/>
            <p14:sldId id="2076136274"/>
            <p14:sldId id="2076136245"/>
            <p14:sldId id="2076136303"/>
            <p14:sldId id="2076136304"/>
            <p14:sldId id="2076136307"/>
            <p14:sldId id="2076136308"/>
            <p14:sldId id="2076136309"/>
            <p14:sldId id="2076136310"/>
            <p14:sldId id="2076136311"/>
            <p14:sldId id="2076136312"/>
            <p14:sldId id="2076136314"/>
            <p14:sldId id="2076136313"/>
            <p14:sldId id="2076136315"/>
            <p14:sldId id="2076136316"/>
            <p14:sldId id="2076136317"/>
            <p14:sldId id="2076136319"/>
            <p14:sldId id="2076136320"/>
            <p14:sldId id="2076136321"/>
            <p14:sldId id="2076136295"/>
            <p14:sldId id="2076136322"/>
            <p14:sldId id="2076136323"/>
            <p14:sldId id="2076136324"/>
            <p14:sldId id="2076136325"/>
            <p14:sldId id="2076136326"/>
            <p14:sldId id="2076136327"/>
            <p14:sldId id="2076136328"/>
            <p14:sldId id="2076136329"/>
            <p14:sldId id="2076136330"/>
            <p14:sldId id="2076136331"/>
            <p14:sldId id="2076136332"/>
            <p14:sldId id="2076136333"/>
            <p14:sldId id="2076136334"/>
            <p14:sldId id="2076136335"/>
            <p14:sldId id="2076136336"/>
            <p14:sldId id="2076136337"/>
            <p14:sldId id="2076136338"/>
            <p14:sldId id="2076136339"/>
            <p14:sldId id="2076136340"/>
            <p14:sldId id="2076136342"/>
            <p14:sldId id="2076136343"/>
            <p14:sldId id="2076136344"/>
            <p14:sldId id="2076136341"/>
            <p14:sldId id="2076136345"/>
            <p14:sldId id="2076136302"/>
            <p14:sldId id="2076136299"/>
            <p14:sldId id="2076136300"/>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9BF00B"/>
    <a:srgbClr val="A3F6FF"/>
    <a:srgbClr val="012F91"/>
    <a:srgbClr val="08023F"/>
    <a:srgbClr val="53EDFF"/>
    <a:srgbClr val="50E6FF"/>
    <a:srgbClr val="53EFFF"/>
    <a:srgbClr val="054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DC54C-63C3-47A2-8358-E162B99137BE}" v="1724" dt="2022-10-20T06:41:35.4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39" autoAdjust="0"/>
    <p:restoredTop sz="55983" autoAdjust="0"/>
  </p:normalViewPr>
  <p:slideViewPr>
    <p:cSldViewPr snapToGrid="0" snapToObjects="1">
      <p:cViewPr>
        <p:scale>
          <a:sx n="51" d="100"/>
          <a:sy n="51" d="100"/>
        </p:scale>
        <p:origin x="24" y="-28"/>
      </p:cViewPr>
      <p:guideLst>
        <p:guide orient="horz" pos="2592"/>
        <p:guide pos="4608"/>
      </p:guideLst>
    </p:cSldViewPr>
  </p:slideViewPr>
  <p:outlineViewPr>
    <p:cViewPr>
      <p:scale>
        <a:sx n="33" d="100"/>
        <a:sy n="33" d="100"/>
      </p:scale>
      <p:origin x="0" y="-164"/>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24" d="100"/>
          <a:sy n="124" d="100"/>
        </p:scale>
        <p:origin x="3288"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notesMaster" Target="notesMasters/notesMaster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7.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8.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2.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10/19/2022</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10/19/2022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C68CCEB-9B74-4B06-A035-26CD3C1A745F}" type="slidenum">
              <a:rPr lang="en-US" smtClean="0"/>
              <a:t>2</a:t>
            </a:fld>
            <a:endParaRPr lang="en-US"/>
          </a:p>
        </p:txBody>
      </p:sp>
    </p:spTree>
    <p:extLst>
      <p:ext uri="{BB962C8B-B14F-4D97-AF65-F5344CB8AC3E}">
        <p14:creationId xmlns:p14="http://schemas.microsoft.com/office/powerpoint/2010/main" val="3970775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IN" dirty="0"/>
              <a:t>Logos to be precise</a:t>
            </a:r>
          </a:p>
          <a:p>
            <a:pPr marL="342900" indent="-342900">
              <a:buAutoNum type="arabicPeriod"/>
            </a:pPr>
            <a:r>
              <a:rPr lang="en-IN" dirty="0"/>
              <a:t>LAMP, MEAN, modern UI experiences </a:t>
            </a:r>
          </a:p>
          <a:p>
            <a:pPr marL="342900" indent="-342900">
              <a:buAutoNum type="arabicPeriod"/>
            </a:pPr>
            <a:r>
              <a:rPr lang="en-IN" dirty="0"/>
              <a:t>Tight coupling, monolith</a:t>
            </a:r>
          </a:p>
          <a:p>
            <a:pPr marL="342900" indent="-342900">
              <a:buAutoNum type="arabicPeriod"/>
            </a:pPr>
            <a:r>
              <a:rPr lang="en-IN" dirty="0"/>
              <a:t>Prerendering, decoupling</a:t>
            </a:r>
          </a:p>
          <a:p>
            <a:pPr marL="342900" indent="-342900">
              <a:buAutoNum type="arabicPeriod"/>
            </a:pPr>
            <a:r>
              <a:rPr lang="en-IN" dirty="0"/>
              <a:t>Similar equivalent -&gt; serverless, microservices</a:t>
            </a:r>
          </a:p>
        </p:txBody>
      </p:sp>
      <p:sp>
        <p:nvSpPr>
          <p:cNvPr id="4" name="Slide Number Placeholder 3"/>
          <p:cNvSpPr>
            <a:spLocks noGrp="1"/>
          </p:cNvSpPr>
          <p:nvPr>
            <p:ph type="sldNum" sz="quarter" idx="5"/>
          </p:nvPr>
        </p:nvSpPr>
        <p:spPr/>
        <p:txBody>
          <a:bodyPr/>
          <a:lstStyle/>
          <a:p>
            <a:fld id="{FC68CCEB-9B74-4B06-A035-26CD3C1A745F}" type="slidenum">
              <a:rPr lang="en-US" smtClean="0"/>
              <a:t>4</a:t>
            </a:fld>
            <a:endParaRPr lang="en-US"/>
          </a:p>
        </p:txBody>
      </p:sp>
    </p:spTree>
    <p:extLst>
      <p:ext uri="{BB962C8B-B14F-4D97-AF65-F5344CB8AC3E}">
        <p14:creationId xmlns:p14="http://schemas.microsoft.com/office/powerpoint/2010/main" val="424991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yore.</a:t>
            </a:r>
          </a:p>
          <a:p>
            <a:r>
              <a:rPr lang="en-IN" dirty="0"/>
              <a:t>Circuitous, especially for crosscutting concern and infrastructure dependent</a:t>
            </a:r>
          </a:p>
          <a:p>
            <a:r>
              <a:rPr lang="en-IN" dirty="0"/>
              <a:t>Approximation of Azure SWA</a:t>
            </a:r>
          </a:p>
        </p:txBody>
      </p:sp>
      <p:sp>
        <p:nvSpPr>
          <p:cNvPr id="4" name="Slide Number Placeholder 3"/>
          <p:cNvSpPr>
            <a:spLocks noGrp="1"/>
          </p:cNvSpPr>
          <p:nvPr>
            <p:ph type="sldNum" sz="quarter" idx="5"/>
          </p:nvPr>
        </p:nvSpPr>
        <p:spPr/>
        <p:txBody>
          <a:bodyPr/>
          <a:lstStyle/>
          <a:p>
            <a:fld id="{FC68CCEB-9B74-4B06-A035-26CD3C1A745F}" type="slidenum">
              <a:rPr lang="en-US" smtClean="0"/>
              <a:t>5</a:t>
            </a:fld>
            <a:endParaRPr lang="en-US"/>
          </a:p>
        </p:txBody>
      </p:sp>
    </p:spTree>
    <p:extLst>
      <p:ext uri="{BB962C8B-B14F-4D97-AF65-F5344CB8AC3E}">
        <p14:creationId xmlns:p14="http://schemas.microsoft.com/office/powerpoint/2010/main" val="679862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Ensure main branch</a:t>
            </a:r>
          </a:p>
          <a:p>
            <a:r>
              <a:rPr lang="en-IN" dirty="0"/>
              <a:t>. One year anniversary</a:t>
            </a:r>
          </a:p>
        </p:txBody>
      </p:sp>
      <p:sp>
        <p:nvSpPr>
          <p:cNvPr id="4" name="Slide Number Placeholder 3"/>
          <p:cNvSpPr>
            <a:spLocks noGrp="1"/>
          </p:cNvSpPr>
          <p:nvPr>
            <p:ph type="sldNum" sz="quarter" idx="5"/>
          </p:nvPr>
        </p:nvSpPr>
        <p:spPr/>
        <p:txBody>
          <a:bodyPr/>
          <a:lstStyle/>
          <a:p>
            <a:fld id="{FC68CCEB-9B74-4B06-A035-26CD3C1A745F}" type="slidenum">
              <a:rPr lang="en-US" smtClean="0"/>
              <a:t>6</a:t>
            </a:fld>
            <a:endParaRPr lang="en-US"/>
          </a:p>
        </p:txBody>
      </p:sp>
    </p:spTree>
    <p:extLst>
      <p:ext uri="{BB962C8B-B14F-4D97-AF65-F5344CB8AC3E}">
        <p14:creationId xmlns:p14="http://schemas.microsoft.com/office/powerpoint/2010/main" val="2817158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12F9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8DEF3CF-186E-472B-95A9-1E6C05D757E2}"/>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grpSp>
        <p:nvGrpSpPr>
          <p:cNvPr id="8" name="Group 7">
            <a:extLst>
              <a:ext uri="{FF2B5EF4-FFF2-40B4-BE49-F238E27FC236}">
                <a16:creationId xmlns:a16="http://schemas.microsoft.com/office/drawing/2014/main" id="{525D4CFF-1446-FFBE-1466-D4351AB13508}"/>
              </a:ext>
            </a:extLst>
          </p:cNvPr>
          <p:cNvGrpSpPr/>
          <p:nvPr userDrawn="1"/>
        </p:nvGrpSpPr>
        <p:grpSpPr>
          <a:xfrm>
            <a:off x="686588" y="3817088"/>
            <a:ext cx="13257225" cy="1937724"/>
            <a:chOff x="686588" y="3817089"/>
            <a:chExt cx="13257225" cy="1937724"/>
          </a:xfrm>
        </p:grpSpPr>
        <p:grpSp>
          <p:nvGrpSpPr>
            <p:cNvPr id="18" name="Group 17">
              <a:extLst>
                <a:ext uri="{FF2B5EF4-FFF2-40B4-BE49-F238E27FC236}">
                  <a16:creationId xmlns:a16="http://schemas.microsoft.com/office/drawing/2014/main" id="{657E4B52-2B11-4561-89C7-74FBEE0B3006}"/>
                </a:ext>
              </a:extLst>
            </p:cNvPr>
            <p:cNvGrpSpPr/>
            <p:nvPr userDrawn="1"/>
          </p:nvGrpSpPr>
          <p:grpSpPr>
            <a:xfrm>
              <a:off x="686588" y="3817089"/>
              <a:ext cx="13257225" cy="1937724"/>
              <a:chOff x="777752" y="3817089"/>
              <a:chExt cx="13257225" cy="1937724"/>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bg1"/>
                    </a:solidFill>
                    <a:latin typeface="Poppins" pitchFamily="2" charset="77"/>
                    <a:cs typeface="Poppins" pitchFamily="2" charset="77"/>
                  </a:rPr>
                  <a:t> Az COMMUNITY</a:t>
                </a:r>
                <a:endParaRPr lang="en-IN" sz="23900" b="1" dirty="0">
                  <a:solidFill>
                    <a:schemeClr val="bg1"/>
                  </a:solidFill>
                  <a:latin typeface="Poppins" pitchFamily="2" charset="77"/>
                  <a:cs typeface="Poppins" pitchFamily="2" charset="77"/>
                </a:endParaRPr>
              </a:p>
            </p:txBody>
          </p:sp>
          <p:sp>
            <p:nvSpPr>
              <p:cNvPr id="10" name="TextBox 9">
                <a:extLst>
                  <a:ext uri="{FF2B5EF4-FFF2-40B4-BE49-F238E27FC236}">
                    <a16:creationId xmlns:a16="http://schemas.microsoft.com/office/drawing/2014/main" id="{3FC10824-1FC6-40DE-B68C-D18496CA8FB6}"/>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bg1"/>
                    </a:solidFill>
                    <a:latin typeface="Poppins" pitchFamily="2" charset="77"/>
                    <a:cs typeface="Poppins" pitchFamily="2" charset="77"/>
                  </a:rPr>
                  <a:t>Conference 2022</a:t>
                </a:r>
                <a:endParaRPr lang="en-US" sz="2800" b="0" i="1" dirty="0">
                  <a:solidFill>
                    <a:schemeClr val="bg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4A1878D-F88B-F745-2DA9-1C187E86CEDB}"/>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bg1"/>
                    </a:solidFill>
                    <a:latin typeface="Poppins Light" pitchFamily="2" charset="77"/>
                    <a:cs typeface="Poppins Light" pitchFamily="2" charset="77"/>
                  </a:rPr>
                  <a:t>Asia’s Largest Azure Community Conference</a:t>
                </a:r>
                <a:endParaRPr lang="en-US" sz="2000" b="0" i="0" dirty="0">
                  <a:solidFill>
                    <a:schemeClr val="bg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4A13910C-C961-C1A2-7B55-871C4565BEB5}"/>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C85C7-F559-B3F4-8497-19B59ACF0951}"/>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E8D3B0CC-234F-FE6F-6748-9A210C9DCC2B}"/>
              </a:ext>
            </a:extLst>
          </p:cNvPr>
          <p:cNvPicPr>
            <a:picLocks noChangeAspect="1"/>
          </p:cNvPicPr>
          <p:nvPr userDrawn="1"/>
        </p:nvPicPr>
        <p:blipFill>
          <a:blip r:embed="rId2"/>
          <a:stretch>
            <a:fillRect/>
          </a:stretch>
        </p:blipFill>
        <p:spPr>
          <a:xfrm>
            <a:off x="6009342" y="1206957"/>
            <a:ext cx="2287494" cy="1895352"/>
          </a:xfrm>
          <a:prstGeom prst="rect">
            <a:avLst/>
          </a:prstGeom>
        </p:spPr>
      </p:pic>
      <p:pic>
        <p:nvPicPr>
          <p:cNvPr id="16" name="Picture 15">
            <a:extLst>
              <a:ext uri="{FF2B5EF4-FFF2-40B4-BE49-F238E27FC236}">
                <a16:creationId xmlns:a16="http://schemas.microsoft.com/office/drawing/2014/main" id="{6A91F16C-3C79-6733-1250-EA38D1942226}"/>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17" name="Picture 16">
            <a:extLst>
              <a:ext uri="{FF2B5EF4-FFF2-40B4-BE49-F238E27FC236}">
                <a16:creationId xmlns:a16="http://schemas.microsoft.com/office/drawing/2014/main" id="{E6A11A65-9DBF-5173-D8BB-80230607B428}"/>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0E24D-511E-5968-1763-177E9E1C9CA0}"/>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6049C1C0-996D-182B-6EC3-D264E1CA90C0}"/>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5A80008A-C231-0137-22EA-A1688558EEF5}"/>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88090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1171182" y="21702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AEECA080-AAEE-044D-DBBF-87373C688126}"/>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3D4FEBDC-D193-AE5D-4DD5-A0E6D35ED63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24075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7E4AD-5E40-7B9E-EF6B-51E9C3CF6AAA}"/>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8901C681-4913-FBC0-A76C-8214176716A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591457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2933-547A-2601-63DB-A0630CFD226C}"/>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385E5DB-DF49-C0C0-7902-A579C9F2E46A}"/>
              </a:ext>
            </a:extLst>
          </p:cNvPr>
          <p:cNvPicPr>
            <a:picLocks noChangeAspect="1"/>
          </p:cNvPicPr>
          <p:nvPr userDrawn="1"/>
        </p:nvPicPr>
        <p:blipFill>
          <a:blip r:embed="rId3"/>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800C1EF1-BA09-2053-5B24-5D032FE5B74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80118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4" name="TextBox 3">
            <a:extLst>
              <a:ext uri="{FF2B5EF4-FFF2-40B4-BE49-F238E27FC236}">
                <a16:creationId xmlns:a16="http://schemas.microsoft.com/office/drawing/2014/main" id="{E58448FC-5B40-176D-4D3F-3198A67043B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08023F"/>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B2BD898-8C1A-EFEC-EE0B-7DB43AE9F8CF}"/>
              </a:ext>
            </a:extLst>
          </p:cNvPr>
          <p:cNvPicPr>
            <a:picLocks noChangeAspect="1"/>
          </p:cNvPicPr>
          <p:nvPr userDrawn="1"/>
        </p:nvPicPr>
        <p:blipFill>
          <a:blip r:embed="rId3"/>
          <a:stretch>
            <a:fillRect/>
          </a:stretch>
        </p:blipFill>
        <p:spPr>
          <a:xfrm>
            <a:off x="12640236" y="-40341"/>
            <a:ext cx="1658396" cy="2025825"/>
          </a:xfrm>
          <a:prstGeom prst="rect">
            <a:avLst/>
          </a:prstGeom>
        </p:spPr>
      </p:pic>
    </p:spTree>
    <p:extLst>
      <p:ext uri="{BB962C8B-B14F-4D97-AF65-F5344CB8AC3E}">
        <p14:creationId xmlns:p14="http://schemas.microsoft.com/office/powerpoint/2010/main" val="403509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3E642DD-3064-485E-76C7-1F54A660752F}"/>
              </a:ext>
            </a:extLst>
          </p:cNvPr>
          <p:cNvSpPr txBox="1"/>
          <p:nvPr userDrawn="1"/>
        </p:nvSpPr>
        <p:spPr>
          <a:xfrm>
            <a:off x="553467" y="77862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7" name="Text Placeholder 16">
            <a:extLst>
              <a:ext uri="{FF2B5EF4-FFF2-40B4-BE49-F238E27FC236}">
                <a16:creationId xmlns:a16="http://schemas.microsoft.com/office/drawing/2014/main" id="{544298FB-4D19-41BA-A056-1EB0429A64C2}"/>
              </a:ext>
            </a:extLst>
          </p:cNvPr>
          <p:cNvSpPr>
            <a:spLocks noGrp="1"/>
          </p:cNvSpPr>
          <p:nvPr>
            <p:ph type="body" sz="quarter" idx="19" hasCustomPrompt="1"/>
          </p:nvPr>
        </p:nvSpPr>
        <p:spPr>
          <a:xfrm>
            <a:off x="800230" y="2594864"/>
            <a:ext cx="4730819" cy="467099"/>
          </a:xfrm>
          <a:prstGeom prst="rect">
            <a:avLst/>
          </a:prstGeom>
        </p:spPr>
        <p:txBody>
          <a:bodyPr/>
          <a:lstStyle>
            <a:lvl1pPr>
              <a:defRPr sz="3300" b="1" i="0">
                <a:solidFill>
                  <a:srgbClr val="08023F"/>
                </a:solidFill>
              </a:defRPr>
            </a:lvl1pPr>
          </a:lstStyle>
          <a:p>
            <a:r>
              <a:rPr lang="en-US" dirty="0">
                <a:solidFill>
                  <a:srgbClr val="08023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69C3FAF8-3116-923F-1EEF-20DB3F85F47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9C0507F0-86DB-9EB6-A672-C24403E518F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8" name="Picture 7">
            <a:extLst>
              <a:ext uri="{FF2B5EF4-FFF2-40B4-BE49-F238E27FC236}">
                <a16:creationId xmlns:a16="http://schemas.microsoft.com/office/drawing/2014/main" id="{5839C542-8226-D379-3603-62DB9CE3338B}"/>
              </a:ext>
            </a:extLst>
          </p:cNvPr>
          <p:cNvPicPr>
            <a:picLocks noChangeAspect="1"/>
          </p:cNvPicPr>
          <p:nvPr userDrawn="1"/>
        </p:nvPicPr>
        <p:blipFill>
          <a:blip r:embed="rId3"/>
          <a:stretch>
            <a:fillRect/>
          </a:stretch>
        </p:blipFill>
        <p:spPr>
          <a:xfrm>
            <a:off x="5340350" y="2622550"/>
            <a:ext cx="3949700" cy="2984500"/>
          </a:xfrm>
          <a:prstGeom prst="rect">
            <a:avLst/>
          </a:prstGeom>
        </p:spPr>
      </p:pic>
      <p:pic>
        <p:nvPicPr>
          <p:cNvPr id="18" name="Picture 17">
            <a:extLst>
              <a:ext uri="{FF2B5EF4-FFF2-40B4-BE49-F238E27FC236}">
                <a16:creationId xmlns:a16="http://schemas.microsoft.com/office/drawing/2014/main" id="{AEC3409D-5A13-B030-03A4-99AD4A61BD94}"/>
              </a:ext>
            </a:extLst>
          </p:cNvPr>
          <p:cNvPicPr>
            <a:picLocks noChangeAspect="1"/>
          </p:cNvPicPr>
          <p:nvPr userDrawn="1"/>
        </p:nvPicPr>
        <p:blipFill>
          <a:blip r:embed="rId4"/>
          <a:stretch>
            <a:fillRect/>
          </a:stretch>
        </p:blipFill>
        <p:spPr>
          <a:xfrm>
            <a:off x="7634514" y="3595604"/>
            <a:ext cx="6995886" cy="4662401"/>
          </a:xfrm>
          <a:prstGeom prst="rect">
            <a:avLst/>
          </a:prstGeom>
        </p:spPr>
      </p:pic>
    </p:spTree>
    <p:extLst>
      <p:ext uri="{BB962C8B-B14F-4D97-AF65-F5344CB8AC3E}">
        <p14:creationId xmlns:p14="http://schemas.microsoft.com/office/powerpoint/2010/main" val="35978452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BF00B"/>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2" name="Picture 1">
            <a:extLst>
              <a:ext uri="{FF2B5EF4-FFF2-40B4-BE49-F238E27FC236}">
                <a16:creationId xmlns:a16="http://schemas.microsoft.com/office/drawing/2014/main" id="{C9479E0C-A6B5-5CB6-79A9-863A3C3DA508}"/>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DA5B878A-8061-138A-9124-1AA8074E653A}"/>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DD54E03D-C176-BB2F-41A1-61B913E9D530}"/>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4E835E6B-BBCA-F8A3-75AF-E2CC1ACF76B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070427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3754ED74-435A-3CBE-021F-D45AC904E2CA}"/>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590D26F4-2C47-6052-AA5C-E30B408989E6}"/>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A8A9032D-C234-7DB1-9C40-828D753C280A}"/>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8CAD33D4-6500-F717-491B-95E5B0CCB471}"/>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279379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4196B89-88B5-CC4D-25E4-4010A11D5525}"/>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9630E578-5B8B-0589-225E-129E6E4B021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714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F7828-A93B-1553-BE7A-BBBD0DDA8874}"/>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F8E71E4E-265E-98EB-F20D-F0D962B490C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32292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8461767A-9EB4-0B5F-D3E9-55448C181D0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A742999F-C9A4-D023-F6D2-BE848D0A90CD}"/>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4" name="Picture 3">
            <a:extLst>
              <a:ext uri="{FF2B5EF4-FFF2-40B4-BE49-F238E27FC236}">
                <a16:creationId xmlns:a16="http://schemas.microsoft.com/office/drawing/2014/main" id="{B539734D-F64C-8044-6A22-46F0C7B94E82}"/>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5" name="Picture 4">
            <a:extLst>
              <a:ext uri="{FF2B5EF4-FFF2-40B4-BE49-F238E27FC236}">
                <a16:creationId xmlns:a16="http://schemas.microsoft.com/office/drawing/2014/main" id="{566B686A-DFB3-CEDC-1100-2FA0F589BB9B}"/>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9BF00B"/>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93B4412-8D61-2570-57E5-7258067B42C2}"/>
              </a:ext>
            </a:extLst>
          </p:cNvPr>
          <p:cNvPicPr>
            <a:picLocks noChangeAspect="1"/>
          </p:cNvPicPr>
          <p:nvPr userDrawn="1"/>
        </p:nvPicPr>
        <p:blipFill>
          <a:blip r:embed="rId2"/>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A1350D79-A7CF-E1B7-6482-789E80453F3C}"/>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774D4732-8B4E-C639-A1CA-FDA544A4FBCB}"/>
              </a:ext>
            </a:extLst>
          </p:cNvPr>
          <p:cNvPicPr>
            <a:picLocks noChangeAspect="1"/>
          </p:cNvPicPr>
          <p:nvPr userDrawn="1"/>
        </p:nvPicPr>
        <p:blipFill>
          <a:blip r:embed="rId4"/>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B475B0DC-BFB1-A18E-2374-7829569B9F24}"/>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9586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8EBB168-63DF-6A2A-FD0D-B25A6D720C17}"/>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2" name="Picture 1">
            <a:extLst>
              <a:ext uri="{FF2B5EF4-FFF2-40B4-BE49-F238E27FC236}">
                <a16:creationId xmlns:a16="http://schemas.microsoft.com/office/drawing/2014/main" id="{3676C7E9-E4C3-F4FF-11BF-E31EB2EF5DF2}"/>
              </a:ext>
            </a:extLst>
          </p:cNvPr>
          <p:cNvPicPr>
            <a:picLocks noChangeAspect="1"/>
          </p:cNvPicPr>
          <p:nvPr userDrawn="1"/>
        </p:nvPicPr>
        <p:blipFill>
          <a:blip r:embed="rId3"/>
          <a:stretch>
            <a:fillRect/>
          </a:stretch>
        </p:blipFill>
        <p:spPr>
          <a:xfrm>
            <a:off x="6017185" y="908542"/>
            <a:ext cx="2596030" cy="2150997"/>
          </a:xfrm>
          <a:prstGeom prst="rect">
            <a:avLst/>
          </a:prstGeom>
        </p:spPr>
      </p:pic>
      <p:grpSp>
        <p:nvGrpSpPr>
          <p:cNvPr id="3" name="Group 2">
            <a:extLst>
              <a:ext uri="{FF2B5EF4-FFF2-40B4-BE49-F238E27FC236}">
                <a16:creationId xmlns:a16="http://schemas.microsoft.com/office/drawing/2014/main" id="{B8B200C2-9A20-62AC-5C2C-88A9625DF5E2}"/>
              </a:ext>
            </a:extLst>
          </p:cNvPr>
          <p:cNvGrpSpPr/>
          <p:nvPr userDrawn="1"/>
        </p:nvGrpSpPr>
        <p:grpSpPr>
          <a:xfrm>
            <a:off x="686587" y="3381659"/>
            <a:ext cx="13257225" cy="1937724"/>
            <a:chOff x="686588" y="3817089"/>
            <a:chExt cx="13257225" cy="1937724"/>
          </a:xfrm>
        </p:grpSpPr>
        <p:grpSp>
          <p:nvGrpSpPr>
            <p:cNvPr id="5" name="Group 4">
              <a:extLst>
                <a:ext uri="{FF2B5EF4-FFF2-40B4-BE49-F238E27FC236}">
                  <a16:creationId xmlns:a16="http://schemas.microsoft.com/office/drawing/2014/main" id="{85F48C6B-232C-FD95-F955-C30FD9A25254}"/>
                </a:ext>
              </a:extLst>
            </p:cNvPr>
            <p:cNvGrpSpPr/>
            <p:nvPr userDrawn="1"/>
          </p:nvGrpSpPr>
          <p:grpSpPr>
            <a:xfrm>
              <a:off x="686588" y="3817089"/>
              <a:ext cx="13257225" cy="1937724"/>
              <a:chOff x="777752" y="3817089"/>
              <a:chExt cx="13257225" cy="1937724"/>
            </a:xfrm>
          </p:grpSpPr>
          <p:sp>
            <p:nvSpPr>
              <p:cNvPr id="8" name="TextBox 7">
                <a:extLst>
                  <a:ext uri="{FF2B5EF4-FFF2-40B4-BE49-F238E27FC236}">
                    <a16:creationId xmlns:a16="http://schemas.microsoft.com/office/drawing/2014/main" id="{0FC3866D-098A-697E-E000-CDAEAC110DBA}"/>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tx1"/>
                    </a:solidFill>
                    <a:latin typeface="Poppins" pitchFamily="2" charset="77"/>
                    <a:cs typeface="Poppins" pitchFamily="2" charset="77"/>
                  </a:rPr>
                  <a:t> Az COMMUNITY</a:t>
                </a:r>
                <a:endParaRPr lang="en-IN" sz="23900" b="1" dirty="0">
                  <a:solidFill>
                    <a:schemeClr val="tx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5B9A006F-B8E0-6E70-A3EA-B32BE1776BEE}"/>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tx1"/>
                    </a:solidFill>
                    <a:latin typeface="Poppins" pitchFamily="2" charset="77"/>
                    <a:cs typeface="Poppins" pitchFamily="2" charset="77"/>
                  </a:rPr>
                  <a:t>Conference 2022</a:t>
                </a:r>
                <a:endParaRPr lang="en-US" sz="2800" b="0" i="1" dirty="0">
                  <a:solidFill>
                    <a:schemeClr val="tx1"/>
                  </a:solidFill>
                  <a:latin typeface="Poppins" pitchFamily="2" charset="77"/>
                  <a:cs typeface="Poppins" pitchFamily="2" charset="77"/>
                </a:endParaRPr>
              </a:p>
            </p:txBody>
          </p:sp>
          <p:sp>
            <p:nvSpPr>
              <p:cNvPr id="12" name="TextBox 11">
                <a:extLst>
                  <a:ext uri="{FF2B5EF4-FFF2-40B4-BE49-F238E27FC236}">
                    <a16:creationId xmlns:a16="http://schemas.microsoft.com/office/drawing/2014/main" id="{BE5077D1-984D-57AF-6E03-035ECF9F9418}"/>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tx1"/>
                    </a:solidFill>
                    <a:latin typeface="Poppins Light" pitchFamily="2" charset="77"/>
                    <a:cs typeface="Poppins Light" pitchFamily="2" charset="77"/>
                  </a:rPr>
                  <a:t>Asia’s Largest Azure Community Conference</a:t>
                </a:r>
                <a:endParaRPr lang="en-US" sz="2000" b="0" i="0" dirty="0">
                  <a:solidFill>
                    <a:schemeClr val="tx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A9D49B73-252F-4DEF-129A-424FE66E75CC}"/>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BDCEC3-F110-7DCA-5D75-F5A42867A066}"/>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F8D579D5-F805-AAE5-016E-41B126A7C16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9357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1B822-EEFB-2720-6198-0819CB08840D}"/>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3" name="Picture 2">
            <a:extLst>
              <a:ext uri="{FF2B5EF4-FFF2-40B4-BE49-F238E27FC236}">
                <a16:creationId xmlns:a16="http://schemas.microsoft.com/office/drawing/2014/main" id="{482FC026-AB71-1100-6845-AE77E0FBCC4A}"/>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76E71516-673D-D9FB-D2DE-7C7CE5B0E29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573103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12F9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42" r:id="rId1"/>
    <p:sldLayoutId id="2147484044" r:id="rId2"/>
    <p:sldLayoutId id="2147484093" r:id="rId3"/>
    <p:sldLayoutId id="2147484091" r:id="rId4"/>
    <p:sldLayoutId id="2147484051" r:id="rId5"/>
    <p:sldLayoutId id="2147484092" r:id="rId6"/>
    <p:sldLayoutId id="2147484094" r:id="rId7"/>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532241864"/>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1.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bit.ly/azconf22"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03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237333" y="150532"/>
            <a:ext cx="10178718"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Looks good </a:t>
            </a:r>
          </a:p>
        </p:txBody>
      </p:sp>
      <p:pic>
        <p:nvPicPr>
          <p:cNvPr id="8194" name="Picture 2" descr="Running dotnet watch  the weather forecast page">
            <a:extLst>
              <a:ext uri="{FF2B5EF4-FFF2-40B4-BE49-F238E27FC236}">
                <a16:creationId xmlns:a16="http://schemas.microsoft.com/office/drawing/2014/main" id="{2E2C4E8D-82FA-B20C-6F80-785FDC959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33" y="1795449"/>
            <a:ext cx="13466141" cy="6164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237333" y="150532"/>
            <a:ext cx="10178718" cy="1231106"/>
          </a:xfrm>
          <a:prstGeom prst="rect">
            <a:avLst/>
          </a:prstGeom>
          <a:noFill/>
        </p:spPr>
        <p:txBody>
          <a:bodyPr wrap="square" lIns="0" tIns="0" rIns="0" bIns="0" rtlCol="0">
            <a:spAutoFit/>
          </a:bodyPr>
          <a:lstStyle/>
          <a:p>
            <a:pPr algn="l"/>
            <a:r>
              <a:rPr lang="en-IN" sz="8000" dirty="0">
                <a:solidFill>
                  <a:srgbClr val="FF0000"/>
                </a:solidFill>
              </a:rPr>
              <a:t>🚀</a:t>
            </a:r>
          </a:p>
        </p:txBody>
      </p:sp>
      <p:pic>
        <p:nvPicPr>
          <p:cNvPr id="1026" name="Picture 2" descr="Azure SWA CLI terminal logs">
            <a:extLst>
              <a:ext uri="{FF2B5EF4-FFF2-40B4-BE49-F238E27FC236}">
                <a16:creationId xmlns:a16="http://schemas.microsoft.com/office/drawing/2014/main" id="{B4DD1485-C594-6B0D-FFFE-684E69EC6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26" y="2482697"/>
            <a:ext cx="13848347" cy="376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67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237333" y="150532"/>
            <a:ext cx="10178718"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A tale of </a:t>
            </a:r>
            <a:r>
              <a:rPr lang="en-IN" sz="8000">
                <a:gradFill>
                  <a:gsLst>
                    <a:gs pos="2917">
                      <a:schemeClr val="tx1"/>
                    </a:gs>
                    <a:gs pos="30000">
                      <a:schemeClr val="tx1"/>
                    </a:gs>
                  </a:gsLst>
                  <a:lin ang="5400000" scaled="0"/>
                </a:gradFill>
              </a:rPr>
              <a:t>two browsers</a:t>
            </a:r>
            <a:endParaRPr lang="en-IN" sz="8000" dirty="0">
              <a:gradFill>
                <a:gsLst>
                  <a:gs pos="2917">
                    <a:schemeClr val="tx1"/>
                  </a:gs>
                  <a:gs pos="30000">
                    <a:schemeClr val="tx1"/>
                  </a:gs>
                </a:gsLst>
                <a:lin ang="5400000" scaled="0"/>
              </a:gradFill>
            </a:endParaRPr>
          </a:p>
        </p:txBody>
      </p:sp>
      <p:pic>
        <p:nvPicPr>
          <p:cNvPr id="9220" name="Picture 4" descr="Default weather app served with Azure SWA CLI port number highlighted in the location bar">
            <a:extLst>
              <a:ext uri="{FF2B5EF4-FFF2-40B4-BE49-F238E27FC236}">
                <a16:creationId xmlns:a16="http://schemas.microsoft.com/office/drawing/2014/main" id="{90599526-11A0-C490-0160-F007A9D56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33" y="1805351"/>
            <a:ext cx="11153274" cy="6273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42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anim calcmode="lin" valueType="num">
                                      <p:cBhvr additive="base">
                                        <p:cTn id="11" dur="500" fill="hold"/>
                                        <p:tgtEl>
                                          <p:spTgt spid="9220"/>
                                        </p:tgtEl>
                                        <p:attrNameLst>
                                          <p:attrName>ppt_x</p:attrName>
                                        </p:attrNameLst>
                                      </p:cBhvr>
                                      <p:tavLst>
                                        <p:tav tm="0">
                                          <p:val>
                                            <p:strVal val="#ppt_x"/>
                                          </p:val>
                                        </p:tav>
                                        <p:tav tm="100000">
                                          <p:val>
                                            <p:strVal val="#ppt_x"/>
                                          </p:val>
                                        </p:tav>
                                      </p:tavLst>
                                    </p:anim>
                                    <p:anim calcmode="lin" valueType="num">
                                      <p:cBhvr additive="base">
                                        <p:cTn id="12"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237333" y="150532"/>
            <a:ext cx="10178718"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SSL</a:t>
            </a:r>
          </a:p>
        </p:txBody>
      </p:sp>
      <p:pic>
        <p:nvPicPr>
          <p:cNvPr id="2052" name="Picture 4" descr="Browser page displayed with the message of insecure connection">
            <a:extLst>
              <a:ext uri="{FF2B5EF4-FFF2-40B4-BE49-F238E27FC236}">
                <a16:creationId xmlns:a16="http://schemas.microsoft.com/office/drawing/2014/main" id="{E829A42C-DA25-3A1E-B9DA-979DC05C8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2138"/>
            <a:ext cx="14630400" cy="450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97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2052"/>
                                        </p:tgtEl>
                                        <p:attrNameLst>
                                          <p:attrName>ppt_x</p:attrName>
                                        </p:attrNameLst>
                                      </p:cBhvr>
                                      <p:tavLst>
                                        <p:tav tm="0">
                                          <p:val>
                                            <p:strVal val="ppt_x"/>
                                          </p:val>
                                        </p:tav>
                                        <p:tav tm="100000">
                                          <p:val>
                                            <p:strVal val="ppt_x"/>
                                          </p:val>
                                        </p:tav>
                                      </p:tavLst>
                                    </p:anim>
                                    <p:anim calcmode="lin" valueType="num">
                                      <p:cBhvr additive="base">
                                        <p:cTn id="15" dur="500"/>
                                        <p:tgtEl>
                                          <p:spTgt spid="2052"/>
                                        </p:tgtEl>
                                        <p:attrNameLst>
                                          <p:attrName>ppt_y</p:attrName>
                                        </p:attrNameLst>
                                      </p:cBhvr>
                                      <p:tavLst>
                                        <p:tav tm="0">
                                          <p:val>
                                            <p:strVal val="ppt_y"/>
                                          </p:val>
                                        </p:tav>
                                        <p:tav tm="100000">
                                          <p:val>
                                            <p:strVal val="1+ppt_h/2"/>
                                          </p:val>
                                        </p:tav>
                                      </p:tavLst>
                                    </p:anim>
                                    <p:set>
                                      <p:cBhvr>
                                        <p:cTn id="16"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237333" y="150532"/>
            <a:ext cx="10178718"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SSL Options</a:t>
            </a:r>
          </a:p>
        </p:txBody>
      </p:sp>
      <p:pic>
        <p:nvPicPr>
          <p:cNvPr id="5122" name="Picture 2" descr="SWA CLI SSL option fail">
            <a:extLst>
              <a:ext uri="{FF2B5EF4-FFF2-40B4-BE49-F238E27FC236}">
                <a16:creationId xmlns:a16="http://schemas.microsoft.com/office/drawing/2014/main" id="{9964DD6E-701B-261A-051B-2E6E5130B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698" y="4807766"/>
            <a:ext cx="13478005" cy="1874870"/>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lose with solid fill">
            <a:extLst>
              <a:ext uri="{FF2B5EF4-FFF2-40B4-BE49-F238E27FC236}">
                <a16:creationId xmlns:a16="http://schemas.microsoft.com/office/drawing/2014/main" id="{0CE8C8DC-475B-9515-1F39-942BC24D11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4026" y="4542371"/>
            <a:ext cx="2330503" cy="2330503"/>
          </a:xfrm>
          <a:prstGeom prst="rect">
            <a:avLst/>
          </a:prstGeom>
        </p:spPr>
      </p:pic>
      <p:pic>
        <p:nvPicPr>
          <p:cNvPr id="5124" name="Picture 4" descr="SWA CLI option SSL fails with a message to provide key and cert">
            <a:extLst>
              <a:ext uri="{FF2B5EF4-FFF2-40B4-BE49-F238E27FC236}">
                <a16:creationId xmlns:a16="http://schemas.microsoft.com/office/drawing/2014/main" id="{EE502A05-503F-BC39-4727-C3CC8C8F20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98" y="2207703"/>
            <a:ext cx="13478005"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Close with solid fill">
            <a:extLst>
              <a:ext uri="{FF2B5EF4-FFF2-40B4-BE49-F238E27FC236}">
                <a16:creationId xmlns:a16="http://schemas.microsoft.com/office/drawing/2014/main" id="{685F4A98-3740-AA4D-F0DA-78C14A445F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49948" y="1546964"/>
            <a:ext cx="2330503" cy="2330503"/>
          </a:xfrm>
          <a:prstGeom prst="rect">
            <a:avLst/>
          </a:prstGeom>
        </p:spPr>
      </p:pic>
      <p:pic>
        <p:nvPicPr>
          <p:cNvPr id="5126" name="Picture 6" descr="SWA CLI terminal logs with hot reload, and SSL-enabled URL highlighted">
            <a:extLst>
              <a:ext uri="{FF2B5EF4-FFF2-40B4-BE49-F238E27FC236}">
                <a16:creationId xmlns:a16="http://schemas.microsoft.com/office/drawing/2014/main" id="{582F2A19-6296-F9CB-5CCB-7A787EC6C4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274" y="1435024"/>
            <a:ext cx="13478005" cy="67945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WA rendered page with SSL lock icon clicked in the location bar, revealing secure connection">
            <a:extLst>
              <a:ext uri="{FF2B5EF4-FFF2-40B4-BE49-F238E27FC236}">
                <a16:creationId xmlns:a16="http://schemas.microsoft.com/office/drawing/2014/main" id="{3D7E32F8-FCE0-560F-8A79-B8A6E378FA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33" y="2330014"/>
            <a:ext cx="14630400" cy="464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92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 calcmode="lin" valueType="num">
                                      <p:cBhvr additive="base">
                                        <p:cTn id="21" dur="500" fill="hold"/>
                                        <p:tgtEl>
                                          <p:spTgt spid="5122"/>
                                        </p:tgtEl>
                                        <p:attrNameLst>
                                          <p:attrName>ppt_x</p:attrName>
                                        </p:attrNameLst>
                                      </p:cBhvr>
                                      <p:tavLst>
                                        <p:tav tm="0">
                                          <p:val>
                                            <p:strVal val="#ppt_x"/>
                                          </p:val>
                                        </p:tav>
                                        <p:tav tm="100000">
                                          <p:val>
                                            <p:strVal val="#ppt_x"/>
                                          </p:val>
                                        </p:tav>
                                      </p:tavLst>
                                    </p:anim>
                                    <p:anim calcmode="lin" valueType="num">
                                      <p:cBhvr additive="base">
                                        <p:cTn id="22"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5124"/>
                                        </p:tgtEl>
                                      </p:cBhvr>
                                    </p:animEffect>
                                    <p:set>
                                      <p:cBhvr>
                                        <p:cTn id="34" dur="1" fill="hold">
                                          <p:stCondLst>
                                            <p:cond delay="499"/>
                                          </p:stCondLst>
                                        </p:cTn>
                                        <p:tgtEl>
                                          <p:spTgt spid="5124"/>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5122"/>
                                        </p:tgtEl>
                                      </p:cBhvr>
                                    </p:animEffect>
                                    <p:set>
                                      <p:cBhvr>
                                        <p:cTn id="40" dur="1" fill="hold">
                                          <p:stCondLst>
                                            <p:cond delay="499"/>
                                          </p:stCondLst>
                                        </p:cTn>
                                        <p:tgtEl>
                                          <p:spTgt spid="5122"/>
                                        </p:tgtEl>
                                        <p:attrNameLst>
                                          <p:attrName>style.visibility</p:attrName>
                                        </p:attrNameLst>
                                      </p:cBhvr>
                                      <p:to>
                                        <p:strVal val="hidden"/>
                                      </p:to>
                                    </p:set>
                                  </p:childTnLst>
                                </p:cTn>
                              </p:par>
                              <p:par>
                                <p:cTn id="41" presetID="9" presetClass="exit" presetSubtype="0" fill="hold" nodeType="withEffect">
                                  <p:stCondLst>
                                    <p:cond delay="0"/>
                                  </p:stCondLst>
                                  <p:childTnLst>
                                    <p:animEffect transition="out" filter="dissolv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nodeType="clickEffect">
                                  <p:stCondLst>
                                    <p:cond delay="0"/>
                                  </p:stCondLst>
                                  <p:childTnLst>
                                    <p:set>
                                      <p:cBhvr>
                                        <p:cTn id="47" dur="1" fill="hold">
                                          <p:stCondLst>
                                            <p:cond delay="0"/>
                                          </p:stCondLst>
                                        </p:cTn>
                                        <p:tgtEl>
                                          <p:spTgt spid="5126"/>
                                        </p:tgtEl>
                                        <p:attrNameLst>
                                          <p:attrName>style.visibility</p:attrName>
                                        </p:attrNameLst>
                                      </p:cBhvr>
                                      <p:to>
                                        <p:strVal val="visible"/>
                                      </p:to>
                                    </p:set>
                                    <p:animEffect transition="in" filter="fade">
                                      <p:cBhvr>
                                        <p:cTn id="48" dur="2000"/>
                                        <p:tgtEl>
                                          <p:spTgt spid="5126"/>
                                        </p:tgtEl>
                                      </p:cBhvr>
                                    </p:animEffect>
                                    <p:anim calcmode="lin" valueType="num">
                                      <p:cBhvr>
                                        <p:cTn id="49" dur="2000" fill="hold"/>
                                        <p:tgtEl>
                                          <p:spTgt spid="5126"/>
                                        </p:tgtEl>
                                        <p:attrNameLst>
                                          <p:attrName>ppt_w</p:attrName>
                                        </p:attrNameLst>
                                      </p:cBhvr>
                                      <p:tavLst>
                                        <p:tav tm="0" fmla="#ppt_w*sin(2.5*pi*$)">
                                          <p:val>
                                            <p:fltVal val="0"/>
                                          </p:val>
                                        </p:tav>
                                        <p:tav tm="100000">
                                          <p:val>
                                            <p:fltVal val="1"/>
                                          </p:val>
                                        </p:tav>
                                      </p:tavLst>
                                    </p:anim>
                                    <p:anim calcmode="lin" valueType="num">
                                      <p:cBhvr>
                                        <p:cTn id="50" dur="2000" fill="hold"/>
                                        <p:tgtEl>
                                          <p:spTgt spid="5126"/>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1" presetClass="exit" presetSubtype="1" fill="hold" nodeType="clickEffect">
                                  <p:stCondLst>
                                    <p:cond delay="0"/>
                                  </p:stCondLst>
                                  <p:childTnLst>
                                    <p:animEffect transition="out" filter="wheel(1)">
                                      <p:cBhvr>
                                        <p:cTn id="54" dur="2000"/>
                                        <p:tgtEl>
                                          <p:spTgt spid="5126"/>
                                        </p:tgtEl>
                                      </p:cBhvr>
                                    </p:animEffect>
                                    <p:set>
                                      <p:cBhvr>
                                        <p:cTn id="55" dur="1" fill="hold">
                                          <p:stCondLst>
                                            <p:cond delay="1999"/>
                                          </p:stCondLst>
                                        </p:cTn>
                                        <p:tgtEl>
                                          <p:spTgt spid="512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128"/>
                                        </p:tgtEl>
                                        <p:attrNameLst>
                                          <p:attrName>style.visibility</p:attrName>
                                        </p:attrNameLst>
                                      </p:cBhvr>
                                      <p:to>
                                        <p:strVal val="visible"/>
                                      </p:to>
                                    </p:set>
                                    <p:anim calcmode="lin" valueType="num">
                                      <p:cBhvr additive="base">
                                        <p:cTn id="60" dur="500" fill="hold"/>
                                        <p:tgtEl>
                                          <p:spTgt spid="5128"/>
                                        </p:tgtEl>
                                        <p:attrNameLst>
                                          <p:attrName>ppt_x</p:attrName>
                                        </p:attrNameLst>
                                      </p:cBhvr>
                                      <p:tavLst>
                                        <p:tav tm="0">
                                          <p:val>
                                            <p:strVal val="#ppt_x"/>
                                          </p:val>
                                        </p:tav>
                                        <p:tav tm="100000">
                                          <p:val>
                                            <p:strVal val="#ppt_x"/>
                                          </p:val>
                                        </p:tav>
                                      </p:tavLst>
                                    </p:anim>
                                    <p:anim calcmode="lin" valueType="num">
                                      <p:cBhvr additive="base">
                                        <p:cTn id="61" dur="500" fill="hold"/>
                                        <p:tgtEl>
                                          <p:spTgt spid="5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237333" y="427531"/>
            <a:ext cx="10221900" cy="1231106"/>
          </a:xfrm>
          <a:prstGeom prst="rect">
            <a:avLst/>
          </a:prstGeom>
          <a:noFill/>
        </p:spPr>
        <p:txBody>
          <a:bodyPr wrap="square" lIns="0" tIns="0" rIns="0" bIns="0" rtlCol="0">
            <a:spAutoFit/>
          </a:bodyPr>
          <a:lstStyle/>
          <a:p>
            <a:pPr algn="l"/>
            <a:r>
              <a:rPr lang="en-IN" sz="8000" dirty="0">
                <a:solidFill>
                  <a:schemeClr val="bg2"/>
                </a:solidFill>
                <a:highlight>
                  <a:srgbClr val="0078D4"/>
                </a:highlight>
              </a:rPr>
              <a:t>☁️</a:t>
            </a:r>
          </a:p>
        </p:txBody>
      </p:sp>
      <p:sp>
        <p:nvSpPr>
          <p:cNvPr id="2" name="TextBox 1">
            <a:extLst>
              <a:ext uri="{FF2B5EF4-FFF2-40B4-BE49-F238E27FC236}">
                <a16:creationId xmlns:a16="http://schemas.microsoft.com/office/drawing/2014/main" id="{510A141C-E4BB-6D9B-8754-CDDAE1A6984A}"/>
              </a:ext>
            </a:extLst>
          </p:cNvPr>
          <p:cNvSpPr txBox="1"/>
          <p:nvPr/>
        </p:nvSpPr>
        <p:spPr>
          <a:xfrm>
            <a:off x="1853851" y="427531"/>
            <a:ext cx="10509338" cy="923330"/>
          </a:xfrm>
          <a:prstGeom prst="rect">
            <a:avLst/>
          </a:prstGeom>
          <a:noFill/>
        </p:spPr>
        <p:txBody>
          <a:bodyPr wrap="square" lIns="0" tIns="0" rIns="0" bIns="0" rtlCol="0">
            <a:spAutoFit/>
          </a:bodyPr>
          <a:lstStyle/>
          <a:p>
            <a:pPr algn="l"/>
            <a:r>
              <a:rPr lang="en-IN" sz="6000" dirty="0">
                <a:gradFill>
                  <a:gsLst>
                    <a:gs pos="2917">
                      <a:schemeClr val="tx1"/>
                    </a:gs>
                    <a:gs pos="30000">
                      <a:schemeClr val="tx1"/>
                    </a:gs>
                  </a:gsLst>
                  <a:lin ang="5400000" scaled="0"/>
                </a:gradFill>
              </a:rPr>
              <a:t>Azure SWA VS Code Extension</a:t>
            </a:r>
          </a:p>
        </p:txBody>
      </p:sp>
      <p:pic>
        <p:nvPicPr>
          <p:cNvPr id="7170" name="Picture 2" descr="Azure SWA extension with the plus icon circled in red">
            <a:extLst>
              <a:ext uri="{FF2B5EF4-FFF2-40B4-BE49-F238E27FC236}">
                <a16:creationId xmlns:a16="http://schemas.microsoft.com/office/drawing/2014/main" id="{57925B38-0204-2BBA-B599-BA5ABA651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2575"/>
            <a:ext cx="14630400" cy="2582863"/>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Azure SWA extension dialogue box with a dropdown displaying Azure regions">
            <a:extLst>
              <a:ext uri="{FF2B5EF4-FFF2-40B4-BE49-F238E27FC236}">
                <a16:creationId xmlns:a16="http://schemas.microsoft.com/office/drawing/2014/main" id="{E464A118-2E7A-3EDC-5607-D0E761178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146304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Azure SWA extension dialogue box with a dropdown displaying different frontend frameworks">
            <a:extLst>
              <a:ext uri="{FF2B5EF4-FFF2-40B4-BE49-F238E27FC236}">
                <a16:creationId xmlns:a16="http://schemas.microsoft.com/office/drawing/2014/main" id="{E50E995B-A6A6-4729-DEB2-C774D3849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96693"/>
            <a:ext cx="14630400" cy="6880225"/>
          </a:xfrm>
          <a:prstGeom prst="rect">
            <a:avLst/>
          </a:prstGeom>
          <a:noFill/>
          <a:extLst>
            <a:ext uri="{909E8E84-426E-40DD-AFC4-6F175D3DCCD1}">
              <a14:hiddenFill xmlns:a14="http://schemas.microsoft.com/office/drawing/2010/main">
                <a:solidFill>
                  <a:srgbClr val="FFFFFF"/>
                </a:solidFill>
              </a14:hiddenFill>
            </a:ext>
          </a:extLst>
        </p:spPr>
      </p:pic>
      <p:pic>
        <p:nvPicPr>
          <p:cNvPr id="7202" name="Picture 34" descr="Azure SWA extension dialogue box with a textbox filled with the source folder location">
            <a:extLst>
              <a:ext uri="{FF2B5EF4-FFF2-40B4-BE49-F238E27FC236}">
                <a16:creationId xmlns:a16="http://schemas.microsoft.com/office/drawing/2014/main" id="{8CA870F9-7D3E-5FBB-124C-B3EF21B0C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96693"/>
            <a:ext cx="14630400" cy="2530475"/>
          </a:xfrm>
          <a:prstGeom prst="rect">
            <a:avLst/>
          </a:prstGeom>
          <a:noFill/>
          <a:extLst>
            <a:ext uri="{909E8E84-426E-40DD-AFC4-6F175D3DCCD1}">
              <a14:hiddenFill xmlns:a14="http://schemas.microsoft.com/office/drawing/2010/main">
                <a:solidFill>
                  <a:srgbClr val="FFFFFF"/>
                </a:solidFill>
              </a14:hiddenFill>
            </a:ext>
          </a:extLst>
        </p:spPr>
      </p:pic>
      <p:pic>
        <p:nvPicPr>
          <p:cNvPr id="7204" name="Picture 36" descr="Azure SWA extension dialogue box with a textbox filled with the build location">
            <a:extLst>
              <a:ext uri="{FF2B5EF4-FFF2-40B4-BE49-F238E27FC236}">
                <a16:creationId xmlns:a16="http://schemas.microsoft.com/office/drawing/2014/main" id="{1835E0CF-FDC7-1D9E-528F-DAC63AB10F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403582"/>
            <a:ext cx="146304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89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196"/>
                                        </p:tgtEl>
                                        <p:attrNameLst>
                                          <p:attrName>style.visibility</p:attrName>
                                        </p:attrNameLst>
                                      </p:cBhvr>
                                      <p:to>
                                        <p:strVal val="visible"/>
                                      </p:to>
                                    </p:set>
                                    <p:anim calcmode="lin" valueType="num">
                                      <p:cBhvr additive="base">
                                        <p:cTn id="21" dur="500" fill="hold"/>
                                        <p:tgtEl>
                                          <p:spTgt spid="7196"/>
                                        </p:tgtEl>
                                        <p:attrNameLst>
                                          <p:attrName>ppt_x</p:attrName>
                                        </p:attrNameLst>
                                      </p:cBhvr>
                                      <p:tavLst>
                                        <p:tav tm="0">
                                          <p:val>
                                            <p:strVal val="#ppt_x"/>
                                          </p:val>
                                        </p:tav>
                                        <p:tav tm="100000">
                                          <p:val>
                                            <p:strVal val="#ppt_x"/>
                                          </p:val>
                                        </p:tav>
                                      </p:tavLst>
                                    </p:anim>
                                    <p:anim calcmode="lin" valueType="num">
                                      <p:cBhvr additive="base">
                                        <p:cTn id="22" dur="500" fill="hold"/>
                                        <p:tgtEl>
                                          <p:spTgt spid="71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200"/>
                                        </p:tgtEl>
                                        <p:attrNameLst>
                                          <p:attrName>style.visibility</p:attrName>
                                        </p:attrNameLst>
                                      </p:cBhvr>
                                      <p:to>
                                        <p:strVal val="visible"/>
                                      </p:to>
                                    </p:set>
                                    <p:anim calcmode="lin" valueType="num">
                                      <p:cBhvr additive="base">
                                        <p:cTn id="27" dur="500" fill="hold"/>
                                        <p:tgtEl>
                                          <p:spTgt spid="7200"/>
                                        </p:tgtEl>
                                        <p:attrNameLst>
                                          <p:attrName>ppt_x</p:attrName>
                                        </p:attrNameLst>
                                      </p:cBhvr>
                                      <p:tavLst>
                                        <p:tav tm="0">
                                          <p:val>
                                            <p:strVal val="#ppt_x"/>
                                          </p:val>
                                        </p:tav>
                                        <p:tav tm="100000">
                                          <p:val>
                                            <p:strVal val="#ppt_x"/>
                                          </p:val>
                                        </p:tav>
                                      </p:tavLst>
                                    </p:anim>
                                    <p:anim calcmode="lin" valueType="num">
                                      <p:cBhvr additive="base">
                                        <p:cTn id="28" dur="500" fill="hold"/>
                                        <p:tgtEl>
                                          <p:spTgt spid="720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202"/>
                                        </p:tgtEl>
                                        <p:attrNameLst>
                                          <p:attrName>style.visibility</p:attrName>
                                        </p:attrNameLst>
                                      </p:cBhvr>
                                      <p:to>
                                        <p:strVal val="visible"/>
                                      </p:to>
                                    </p:set>
                                    <p:animEffect transition="in" filter="fade">
                                      <p:cBhvr>
                                        <p:cTn id="33" dur="1000"/>
                                        <p:tgtEl>
                                          <p:spTgt spid="7202"/>
                                        </p:tgtEl>
                                      </p:cBhvr>
                                    </p:animEffect>
                                    <p:anim calcmode="lin" valueType="num">
                                      <p:cBhvr>
                                        <p:cTn id="34" dur="1000" fill="hold"/>
                                        <p:tgtEl>
                                          <p:spTgt spid="7202"/>
                                        </p:tgtEl>
                                        <p:attrNameLst>
                                          <p:attrName>ppt_x</p:attrName>
                                        </p:attrNameLst>
                                      </p:cBhvr>
                                      <p:tavLst>
                                        <p:tav tm="0">
                                          <p:val>
                                            <p:strVal val="#ppt_x"/>
                                          </p:val>
                                        </p:tav>
                                        <p:tav tm="100000">
                                          <p:val>
                                            <p:strVal val="#ppt_x"/>
                                          </p:val>
                                        </p:tav>
                                      </p:tavLst>
                                    </p:anim>
                                    <p:anim calcmode="lin" valueType="num">
                                      <p:cBhvr>
                                        <p:cTn id="35" dur="1000" fill="hold"/>
                                        <p:tgtEl>
                                          <p:spTgt spid="720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7204"/>
                                        </p:tgtEl>
                                        <p:attrNameLst>
                                          <p:attrName>style.visibility</p:attrName>
                                        </p:attrNameLst>
                                      </p:cBhvr>
                                      <p:to>
                                        <p:strVal val="visible"/>
                                      </p:to>
                                    </p:set>
                                    <p:anim calcmode="lin" valueType="num">
                                      <p:cBhvr additive="base">
                                        <p:cTn id="40" dur="500" fill="hold"/>
                                        <p:tgtEl>
                                          <p:spTgt spid="7204"/>
                                        </p:tgtEl>
                                        <p:attrNameLst>
                                          <p:attrName>ppt_x</p:attrName>
                                        </p:attrNameLst>
                                      </p:cBhvr>
                                      <p:tavLst>
                                        <p:tav tm="0">
                                          <p:val>
                                            <p:strVal val="#ppt_x"/>
                                          </p:val>
                                        </p:tav>
                                        <p:tav tm="100000">
                                          <p:val>
                                            <p:strVal val="#ppt_x"/>
                                          </p:val>
                                        </p:tav>
                                      </p:tavLst>
                                    </p:anim>
                                    <p:anim calcmode="lin" valueType="num">
                                      <p:cBhvr additive="base">
                                        <p:cTn id="41" dur="500" fill="hold"/>
                                        <p:tgtEl>
                                          <p:spTgt spid="7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237333" y="150532"/>
            <a:ext cx="10178718"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Deploy from VS Code</a:t>
            </a:r>
          </a:p>
        </p:txBody>
      </p:sp>
      <p:pic>
        <p:nvPicPr>
          <p:cNvPr id="8194" name="Picture 2" descr="Azure SWA extension with Azure SWA listed under the subscription it was created">
            <a:extLst>
              <a:ext uri="{FF2B5EF4-FFF2-40B4-BE49-F238E27FC236}">
                <a16:creationId xmlns:a16="http://schemas.microsoft.com/office/drawing/2014/main" id="{16F07B22-431E-88B3-0201-3B2CB58B1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453" y="1763635"/>
            <a:ext cx="8055411" cy="571418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zure SWA context menu">
            <a:extLst>
              <a:ext uri="{FF2B5EF4-FFF2-40B4-BE49-F238E27FC236}">
                <a16:creationId xmlns:a16="http://schemas.microsoft.com/office/drawing/2014/main" id="{F0996205-3D1D-A2D8-FC9C-977251BBB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63635"/>
            <a:ext cx="14630400" cy="640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58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anim calcmode="lin" valueType="num">
                                      <p:cBhvr additive="base">
                                        <p:cTn id="15" dur="500" fill="hold"/>
                                        <p:tgtEl>
                                          <p:spTgt spid="8196"/>
                                        </p:tgtEl>
                                        <p:attrNameLst>
                                          <p:attrName>ppt_x</p:attrName>
                                        </p:attrNameLst>
                                      </p:cBhvr>
                                      <p:tavLst>
                                        <p:tav tm="0">
                                          <p:val>
                                            <p:strVal val="#ppt_x"/>
                                          </p:val>
                                        </p:tav>
                                        <p:tav tm="100000">
                                          <p:val>
                                            <p:strVal val="#ppt_x"/>
                                          </p:val>
                                        </p:tav>
                                      </p:tavLst>
                                    </p:anim>
                                    <p:anim calcmode="lin" valueType="num">
                                      <p:cBhvr additive="base">
                                        <p:cTn id="16"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905EBC-FB99-AFAC-198B-A57AF7DF076D}"/>
              </a:ext>
            </a:extLst>
          </p:cNvPr>
          <p:cNvSpPr txBox="1"/>
          <p:nvPr/>
        </p:nvSpPr>
        <p:spPr>
          <a:xfrm>
            <a:off x="901874" y="199362"/>
            <a:ext cx="9845458" cy="1015663"/>
          </a:xfrm>
          <a:prstGeom prst="rect">
            <a:avLst/>
          </a:prstGeom>
          <a:noFill/>
        </p:spPr>
        <p:txBody>
          <a:bodyPr wrap="square" lIns="0" tIns="0" rIns="0" bIns="0" rtlCol="0">
            <a:spAutoFit/>
          </a:bodyPr>
          <a:lstStyle/>
          <a:p>
            <a:pPr algn="l"/>
            <a:r>
              <a:rPr lang="en-IN" sz="6600" dirty="0">
                <a:gradFill>
                  <a:gsLst>
                    <a:gs pos="2917">
                      <a:schemeClr val="tx1"/>
                    </a:gs>
                    <a:gs pos="30000">
                      <a:schemeClr val="tx1"/>
                    </a:gs>
                  </a:gsLst>
                  <a:lin ang="5400000" scaled="0"/>
                </a:gradFill>
              </a:rPr>
              <a:t>Things that tripped me</a:t>
            </a:r>
          </a:p>
        </p:txBody>
      </p:sp>
      <p:sp>
        <p:nvSpPr>
          <p:cNvPr id="3" name="TextBox 2">
            <a:extLst>
              <a:ext uri="{FF2B5EF4-FFF2-40B4-BE49-F238E27FC236}">
                <a16:creationId xmlns:a16="http://schemas.microsoft.com/office/drawing/2014/main" id="{F3BCD1F1-B978-6F4E-16C1-4CB5922591C1}"/>
              </a:ext>
            </a:extLst>
          </p:cNvPr>
          <p:cNvSpPr txBox="1"/>
          <p:nvPr/>
        </p:nvSpPr>
        <p:spPr>
          <a:xfrm>
            <a:off x="1002082" y="2379945"/>
            <a:ext cx="7878871" cy="615553"/>
          </a:xfrm>
          <a:prstGeom prst="rect">
            <a:avLst/>
          </a:prstGeom>
          <a:noFill/>
        </p:spPr>
        <p:txBody>
          <a:bodyPr wrap="square" lIns="0" tIns="0" rIns="0" bIns="0" rtlCol="0">
            <a:spAutoFit/>
          </a:bodyPr>
          <a:lstStyle/>
          <a:p>
            <a:pPr algn="l"/>
            <a:r>
              <a:rPr lang="en-IN" sz="4000" dirty="0">
                <a:gradFill>
                  <a:gsLst>
                    <a:gs pos="2917">
                      <a:schemeClr val="tx1"/>
                    </a:gs>
                    <a:gs pos="30000">
                      <a:schemeClr val="tx1"/>
                    </a:gs>
                  </a:gsLst>
                  <a:lin ang="5400000" scaled="0"/>
                </a:gradFill>
              </a:rPr>
              <a:t>1. No Empty folder</a:t>
            </a:r>
          </a:p>
        </p:txBody>
      </p:sp>
      <p:pic>
        <p:nvPicPr>
          <p:cNvPr id="9218" name="Picture 2" descr="VS Code toast notification of error message of empty workspace">
            <a:extLst>
              <a:ext uri="{FF2B5EF4-FFF2-40B4-BE49-F238E27FC236}">
                <a16:creationId xmlns:a16="http://schemas.microsoft.com/office/drawing/2014/main" id="{6786106A-7A83-C0B8-6E58-747961B09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7475" y="2481931"/>
            <a:ext cx="8190400" cy="52341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1603C5-6BE8-569C-C2EF-77523EE3E0B6}"/>
              </a:ext>
            </a:extLst>
          </p:cNvPr>
          <p:cNvSpPr txBox="1"/>
          <p:nvPr/>
        </p:nvSpPr>
        <p:spPr>
          <a:xfrm>
            <a:off x="958240" y="3807023"/>
            <a:ext cx="7878871" cy="615553"/>
          </a:xfrm>
          <a:prstGeom prst="rect">
            <a:avLst/>
          </a:prstGeom>
          <a:noFill/>
        </p:spPr>
        <p:txBody>
          <a:bodyPr wrap="square" lIns="0" tIns="0" rIns="0" bIns="0" rtlCol="0">
            <a:spAutoFit/>
          </a:bodyPr>
          <a:lstStyle/>
          <a:p>
            <a:pPr algn="l"/>
            <a:r>
              <a:rPr lang="en-IN" sz="4000" dirty="0">
                <a:gradFill>
                  <a:gsLst>
                    <a:gs pos="2917">
                      <a:schemeClr val="tx1"/>
                    </a:gs>
                    <a:gs pos="30000">
                      <a:schemeClr val="tx1"/>
                    </a:gs>
                  </a:gsLst>
                  <a:lin ang="5400000" scaled="0"/>
                </a:gradFill>
              </a:rPr>
              <a:t>2. Tinkering with gitignore??</a:t>
            </a:r>
          </a:p>
        </p:txBody>
      </p:sp>
      <p:pic>
        <p:nvPicPr>
          <p:cNvPr id="9220" name="Picture 4">
            <a:extLst>
              <a:ext uri="{FF2B5EF4-FFF2-40B4-BE49-F238E27FC236}">
                <a16:creationId xmlns:a16="http://schemas.microsoft.com/office/drawing/2014/main" id="{DB392F08-9A12-9CE9-A65B-CC9508113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0438"/>
            <a:ext cx="14630400" cy="1227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56B7F7-AA71-6734-9E40-7536FEB92354}"/>
              </a:ext>
            </a:extLst>
          </p:cNvPr>
          <p:cNvSpPr txBox="1"/>
          <p:nvPr/>
        </p:nvSpPr>
        <p:spPr>
          <a:xfrm>
            <a:off x="1002082" y="5438305"/>
            <a:ext cx="7878871" cy="615553"/>
          </a:xfrm>
          <a:prstGeom prst="rect">
            <a:avLst/>
          </a:prstGeom>
          <a:noFill/>
        </p:spPr>
        <p:txBody>
          <a:bodyPr wrap="square" lIns="0" tIns="0" rIns="0" bIns="0" rtlCol="0">
            <a:spAutoFit/>
          </a:bodyPr>
          <a:lstStyle/>
          <a:p>
            <a:pPr algn="l"/>
            <a:r>
              <a:rPr lang="en-IN" sz="4000" dirty="0">
                <a:gradFill>
                  <a:gsLst>
                    <a:gs pos="2917">
                      <a:schemeClr val="tx1"/>
                    </a:gs>
                    <a:gs pos="30000">
                      <a:schemeClr val="tx1"/>
                    </a:gs>
                  </a:gsLst>
                  <a:lin ang="5400000" scaled="0"/>
                </a:gradFill>
              </a:rPr>
              <a:t>3. Main branch</a:t>
            </a:r>
          </a:p>
        </p:txBody>
      </p:sp>
      <p:pic>
        <p:nvPicPr>
          <p:cNvPr id="9224" name="Picture 8" descr="Azure SWA GitHub action fail by running on default Git branch">
            <a:extLst>
              <a:ext uri="{FF2B5EF4-FFF2-40B4-BE49-F238E27FC236}">
                <a16:creationId xmlns:a16="http://schemas.microsoft.com/office/drawing/2014/main" id="{27434343-0DFB-FAFE-F718-D341EF96D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63913"/>
            <a:ext cx="14630400" cy="150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14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anim calcmode="lin" valueType="num">
                                      <p:cBhvr additive="base">
                                        <p:cTn id="11" dur="500" fill="hold"/>
                                        <p:tgtEl>
                                          <p:spTgt spid="9218"/>
                                        </p:tgtEl>
                                        <p:attrNameLst>
                                          <p:attrName>ppt_x</p:attrName>
                                        </p:attrNameLst>
                                      </p:cBhvr>
                                      <p:tavLst>
                                        <p:tav tm="0">
                                          <p:val>
                                            <p:strVal val="#ppt_x"/>
                                          </p:val>
                                        </p:tav>
                                        <p:tav tm="100000">
                                          <p:val>
                                            <p:strVal val="#ppt_x"/>
                                          </p:val>
                                        </p:tav>
                                      </p:tavLst>
                                    </p:anim>
                                    <p:anim calcmode="lin" valueType="num">
                                      <p:cBhvr additive="base">
                                        <p:cTn id="12"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xit" presetSubtype="0" fill="hold" nodeType="clickEffect">
                                  <p:stCondLst>
                                    <p:cond delay="0"/>
                                  </p:stCondLst>
                                  <p:childTnLst>
                                    <p:anim calcmode="lin" valueType="num">
                                      <p:cBhvr>
                                        <p:cTn id="16" dur="1000"/>
                                        <p:tgtEl>
                                          <p:spTgt spid="9218"/>
                                        </p:tgtEl>
                                        <p:attrNameLst>
                                          <p:attrName>ppt_w</p:attrName>
                                        </p:attrNameLst>
                                      </p:cBhvr>
                                      <p:tavLst>
                                        <p:tav tm="0">
                                          <p:val>
                                            <p:strVal val="ppt_w"/>
                                          </p:val>
                                        </p:tav>
                                        <p:tav tm="100000">
                                          <p:val>
                                            <p:strVal val="ppt_w*0.70"/>
                                          </p:val>
                                        </p:tav>
                                      </p:tavLst>
                                    </p:anim>
                                    <p:anim calcmode="lin" valueType="num">
                                      <p:cBhvr>
                                        <p:cTn id="17" dur="1000"/>
                                        <p:tgtEl>
                                          <p:spTgt spid="9218"/>
                                        </p:tgtEl>
                                        <p:attrNameLst>
                                          <p:attrName>ppt_h</p:attrName>
                                        </p:attrNameLst>
                                      </p:cBhvr>
                                      <p:tavLst>
                                        <p:tav tm="0">
                                          <p:val>
                                            <p:strVal val="ppt_h"/>
                                          </p:val>
                                        </p:tav>
                                        <p:tav tm="100000">
                                          <p:val>
                                            <p:strVal val="ppt_h"/>
                                          </p:val>
                                        </p:tav>
                                      </p:tavLst>
                                    </p:anim>
                                    <p:animEffect transition="out" filter="fade">
                                      <p:cBhvr>
                                        <p:cTn id="18" dur="1000"/>
                                        <p:tgtEl>
                                          <p:spTgt spid="9218"/>
                                        </p:tgtEl>
                                      </p:cBhvr>
                                    </p:animEffect>
                                    <p:set>
                                      <p:cBhvr>
                                        <p:cTn id="19" dur="1" fill="hold">
                                          <p:stCondLst>
                                            <p:cond delay="999"/>
                                          </p:stCondLst>
                                        </p:cTn>
                                        <p:tgtEl>
                                          <p:spTgt spid="921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220"/>
                                        </p:tgtEl>
                                        <p:attrNameLst>
                                          <p:attrName>style.visibility</p:attrName>
                                        </p:attrNameLst>
                                      </p:cBhvr>
                                      <p:to>
                                        <p:strVal val="visible"/>
                                      </p:to>
                                    </p:set>
                                    <p:anim calcmode="lin" valueType="num">
                                      <p:cBhvr additive="base">
                                        <p:cTn id="30" dur="500" fill="hold"/>
                                        <p:tgtEl>
                                          <p:spTgt spid="9220"/>
                                        </p:tgtEl>
                                        <p:attrNameLst>
                                          <p:attrName>ppt_x</p:attrName>
                                        </p:attrNameLst>
                                      </p:cBhvr>
                                      <p:tavLst>
                                        <p:tav tm="0">
                                          <p:val>
                                            <p:strVal val="#ppt_x"/>
                                          </p:val>
                                        </p:tav>
                                        <p:tav tm="100000">
                                          <p:val>
                                            <p:strVal val="#ppt_x"/>
                                          </p:val>
                                        </p:tav>
                                      </p:tavLst>
                                    </p:anim>
                                    <p:anim calcmode="lin" valueType="num">
                                      <p:cBhvr additive="base">
                                        <p:cTn id="31"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5" presetClass="exit" presetSubtype="0" fill="hold" nodeType="clickEffect">
                                  <p:stCondLst>
                                    <p:cond delay="0"/>
                                  </p:stCondLst>
                                  <p:childTnLst>
                                    <p:anim calcmode="lin" valueType="num">
                                      <p:cBhvr>
                                        <p:cTn id="35" dur="1000"/>
                                        <p:tgtEl>
                                          <p:spTgt spid="9220"/>
                                        </p:tgtEl>
                                        <p:attrNameLst>
                                          <p:attrName>ppt_w</p:attrName>
                                        </p:attrNameLst>
                                      </p:cBhvr>
                                      <p:tavLst>
                                        <p:tav tm="0">
                                          <p:val>
                                            <p:strVal val="ppt_w"/>
                                          </p:val>
                                        </p:tav>
                                        <p:tav tm="100000">
                                          <p:val>
                                            <p:strVal val="ppt_w*0.70"/>
                                          </p:val>
                                        </p:tav>
                                      </p:tavLst>
                                    </p:anim>
                                    <p:anim calcmode="lin" valueType="num">
                                      <p:cBhvr>
                                        <p:cTn id="36" dur="1000"/>
                                        <p:tgtEl>
                                          <p:spTgt spid="9220"/>
                                        </p:tgtEl>
                                        <p:attrNameLst>
                                          <p:attrName>ppt_h</p:attrName>
                                        </p:attrNameLst>
                                      </p:cBhvr>
                                      <p:tavLst>
                                        <p:tav tm="0">
                                          <p:val>
                                            <p:strVal val="ppt_h"/>
                                          </p:val>
                                        </p:tav>
                                        <p:tav tm="100000">
                                          <p:val>
                                            <p:strVal val="ppt_h"/>
                                          </p:val>
                                        </p:tav>
                                      </p:tavLst>
                                    </p:anim>
                                    <p:animEffect transition="out" filter="fade">
                                      <p:cBhvr>
                                        <p:cTn id="37" dur="1000"/>
                                        <p:tgtEl>
                                          <p:spTgt spid="9220"/>
                                        </p:tgtEl>
                                      </p:cBhvr>
                                    </p:animEffect>
                                    <p:set>
                                      <p:cBhvr>
                                        <p:cTn id="38" dur="1" fill="hold">
                                          <p:stCondLst>
                                            <p:cond delay="999"/>
                                          </p:stCondLst>
                                        </p:cTn>
                                        <p:tgtEl>
                                          <p:spTgt spid="92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224"/>
                                        </p:tgtEl>
                                        <p:attrNameLst>
                                          <p:attrName>style.visibility</p:attrName>
                                        </p:attrNameLst>
                                      </p:cBhvr>
                                      <p:to>
                                        <p:strVal val="visible"/>
                                      </p:to>
                                    </p:set>
                                    <p:animEffect transition="in" filter="fade">
                                      <p:cBhvr>
                                        <p:cTn id="49" dur="1000"/>
                                        <p:tgtEl>
                                          <p:spTgt spid="9224"/>
                                        </p:tgtEl>
                                      </p:cBhvr>
                                    </p:animEffect>
                                    <p:anim calcmode="lin" valueType="num">
                                      <p:cBhvr>
                                        <p:cTn id="50" dur="1000" fill="hold"/>
                                        <p:tgtEl>
                                          <p:spTgt spid="9224"/>
                                        </p:tgtEl>
                                        <p:attrNameLst>
                                          <p:attrName>ppt_x</p:attrName>
                                        </p:attrNameLst>
                                      </p:cBhvr>
                                      <p:tavLst>
                                        <p:tav tm="0">
                                          <p:val>
                                            <p:strVal val="#ppt_x"/>
                                          </p:val>
                                        </p:tav>
                                        <p:tav tm="100000">
                                          <p:val>
                                            <p:strVal val="#ppt_x"/>
                                          </p:val>
                                        </p:tav>
                                      </p:tavLst>
                                    </p:anim>
                                    <p:anim calcmode="lin" valueType="num">
                                      <p:cBhvr>
                                        <p:cTn id="51" dur="1000" fill="hold"/>
                                        <p:tgtEl>
                                          <p:spTgt spid="9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Knowledge Well: Tamil Greetings/Expressions">
            <a:extLst>
              <a:ext uri="{FF2B5EF4-FFF2-40B4-BE49-F238E27FC236}">
                <a16:creationId xmlns:a16="http://schemas.microsoft.com/office/drawing/2014/main" id="{679252DC-05D9-FCAD-F010-8C817F4DA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1257300"/>
            <a:ext cx="85725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anban Yaar Nee GIF - Nanban Yaar Nee Sathyaraj - Discover &amp; Share GIFs">
            <a:extLst>
              <a:ext uri="{FF2B5EF4-FFF2-40B4-BE49-F238E27FC236}">
                <a16:creationId xmlns:a16="http://schemas.microsoft.com/office/drawing/2014/main" id="{4C0E8180-BFE0-4A99-0000-3BF32F236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 y="1154601"/>
            <a:ext cx="11984419" cy="6353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6C434F-C4A9-94E2-2500-EA782ED2E121}"/>
              </a:ext>
            </a:extLst>
          </p:cNvPr>
          <p:cNvSpPr txBox="1"/>
          <p:nvPr/>
        </p:nvSpPr>
        <p:spPr>
          <a:xfrm>
            <a:off x="3661797" y="3715641"/>
            <a:ext cx="8718116"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Authentication</a:t>
            </a:r>
          </a:p>
        </p:txBody>
      </p:sp>
    </p:spTree>
    <p:extLst>
      <p:ext uri="{BB962C8B-B14F-4D97-AF65-F5344CB8AC3E}">
        <p14:creationId xmlns:p14="http://schemas.microsoft.com/office/powerpoint/2010/main" val="349593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1036"/>
                                        </p:tgtEl>
                                        <p:attrNameLst>
                                          <p:attrName>ppt_w</p:attrName>
                                        </p:attrNameLst>
                                      </p:cBhvr>
                                      <p:tavLst>
                                        <p:tav tm="0">
                                          <p:val>
                                            <p:strVal val="ppt_w"/>
                                          </p:val>
                                        </p:tav>
                                        <p:tav tm="100000">
                                          <p:val>
                                            <p:strVal val="ppt_w*0.70"/>
                                          </p:val>
                                        </p:tav>
                                      </p:tavLst>
                                    </p:anim>
                                    <p:anim calcmode="lin" valueType="num">
                                      <p:cBhvr>
                                        <p:cTn id="11" dur="1000"/>
                                        <p:tgtEl>
                                          <p:spTgt spid="1036"/>
                                        </p:tgtEl>
                                        <p:attrNameLst>
                                          <p:attrName>ppt_h</p:attrName>
                                        </p:attrNameLst>
                                      </p:cBhvr>
                                      <p:tavLst>
                                        <p:tav tm="0">
                                          <p:val>
                                            <p:strVal val="ppt_h"/>
                                          </p:val>
                                        </p:tav>
                                        <p:tav tm="100000">
                                          <p:val>
                                            <p:strVal val="ppt_h"/>
                                          </p:val>
                                        </p:tav>
                                      </p:tavLst>
                                    </p:anim>
                                    <p:animEffect transition="out" filter="fade">
                                      <p:cBhvr>
                                        <p:cTn id="12" dur="1000"/>
                                        <p:tgtEl>
                                          <p:spTgt spid="1036"/>
                                        </p:tgtEl>
                                      </p:cBhvr>
                                    </p:animEffect>
                                    <p:set>
                                      <p:cBhvr>
                                        <p:cTn id="13" dur="1" fill="hold">
                                          <p:stCondLst>
                                            <p:cond delay="999"/>
                                          </p:stCondLst>
                                        </p:cTn>
                                        <p:tgtEl>
                                          <p:spTgt spid="103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38"/>
                                        </p:tgtEl>
                                        <p:attrNameLst>
                                          <p:attrName>style.visibility</p:attrName>
                                        </p:attrNameLst>
                                      </p:cBhvr>
                                      <p:to>
                                        <p:strVal val="visible"/>
                                      </p:to>
                                    </p:set>
                                    <p:anim calcmode="lin" valueType="num">
                                      <p:cBhvr additive="base">
                                        <p:cTn id="18" dur="500" fill="hold"/>
                                        <p:tgtEl>
                                          <p:spTgt spid="1038"/>
                                        </p:tgtEl>
                                        <p:attrNameLst>
                                          <p:attrName>ppt_x</p:attrName>
                                        </p:attrNameLst>
                                      </p:cBhvr>
                                      <p:tavLst>
                                        <p:tav tm="0">
                                          <p:val>
                                            <p:strVal val="#ppt_x"/>
                                          </p:val>
                                        </p:tav>
                                        <p:tav tm="100000">
                                          <p:val>
                                            <p:strVal val="#ppt_x"/>
                                          </p:val>
                                        </p:tav>
                                      </p:tavLst>
                                    </p:anim>
                                    <p:anim calcmode="lin" valueType="num">
                                      <p:cBhvr additive="base">
                                        <p:cTn id="19" dur="500" fill="hold"/>
                                        <p:tgtEl>
                                          <p:spTgt spid="103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038"/>
                                        </p:tgtEl>
                                      </p:cBhvr>
                                    </p:animEffect>
                                    <p:set>
                                      <p:cBhvr>
                                        <p:cTn id="24" dur="1" fill="hold">
                                          <p:stCondLst>
                                            <p:cond delay="499"/>
                                          </p:stCondLst>
                                        </p:cTn>
                                        <p:tgtEl>
                                          <p:spTgt spid="1038"/>
                                        </p:tgtEl>
                                        <p:attrNameLst>
                                          <p:attrName>style.visibility</p:attrName>
                                        </p:attrNameLst>
                                      </p:cBhvr>
                                      <p:to>
                                        <p:strVal val="hidden"/>
                                      </p:to>
                                    </p:set>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237332" y="150532"/>
            <a:ext cx="11361110"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Pre configured Providers</a:t>
            </a:r>
          </a:p>
        </p:txBody>
      </p:sp>
      <p:sp>
        <p:nvSpPr>
          <p:cNvPr id="4" name="TextBox 3">
            <a:extLst>
              <a:ext uri="{FF2B5EF4-FFF2-40B4-BE49-F238E27FC236}">
                <a16:creationId xmlns:a16="http://schemas.microsoft.com/office/drawing/2014/main" id="{3403D7DF-1D40-0F6A-2337-DAF11165766C}"/>
              </a:ext>
            </a:extLst>
          </p:cNvPr>
          <p:cNvSpPr txBox="1"/>
          <p:nvPr/>
        </p:nvSpPr>
        <p:spPr>
          <a:xfrm>
            <a:off x="625642" y="2298032"/>
            <a:ext cx="10309579" cy="677108"/>
          </a:xfrm>
          <a:prstGeom prst="rect">
            <a:avLst/>
          </a:prstGeom>
          <a:noFill/>
        </p:spPr>
        <p:txBody>
          <a:bodyPr wrap="square" lIns="0" tIns="0" rIns="0" bIns="0" rtlCol="0">
            <a:spAutoFit/>
          </a:bodyPr>
          <a:lstStyle/>
          <a:p>
            <a:pPr algn="l"/>
            <a:r>
              <a:rPr lang="en-IN" sz="4400" dirty="0">
                <a:gradFill>
                  <a:gsLst>
                    <a:gs pos="2917">
                      <a:schemeClr val="tx1"/>
                    </a:gs>
                    <a:gs pos="30000">
                      <a:schemeClr val="tx1"/>
                    </a:gs>
                  </a:gsLst>
                  <a:lin ang="5400000" scaled="0"/>
                </a:gradFill>
              </a:rPr>
              <a:t>1. GitHub</a:t>
            </a:r>
          </a:p>
        </p:txBody>
      </p:sp>
      <p:sp>
        <p:nvSpPr>
          <p:cNvPr id="5" name="TextBox 4">
            <a:extLst>
              <a:ext uri="{FF2B5EF4-FFF2-40B4-BE49-F238E27FC236}">
                <a16:creationId xmlns:a16="http://schemas.microsoft.com/office/drawing/2014/main" id="{CCA33A0E-CFAD-129A-E30C-B7B0661F9424}"/>
              </a:ext>
            </a:extLst>
          </p:cNvPr>
          <p:cNvSpPr txBox="1"/>
          <p:nvPr/>
        </p:nvSpPr>
        <p:spPr>
          <a:xfrm>
            <a:off x="625642" y="3167970"/>
            <a:ext cx="10309579" cy="677108"/>
          </a:xfrm>
          <a:prstGeom prst="rect">
            <a:avLst/>
          </a:prstGeom>
          <a:noFill/>
        </p:spPr>
        <p:txBody>
          <a:bodyPr wrap="square" lIns="0" tIns="0" rIns="0" bIns="0" rtlCol="0">
            <a:spAutoFit/>
          </a:bodyPr>
          <a:lstStyle/>
          <a:p>
            <a:pPr algn="l"/>
            <a:r>
              <a:rPr lang="en-IN" sz="4400" dirty="0">
                <a:gradFill>
                  <a:gsLst>
                    <a:gs pos="2917">
                      <a:schemeClr val="tx1"/>
                    </a:gs>
                    <a:gs pos="30000">
                      <a:schemeClr val="tx1"/>
                    </a:gs>
                  </a:gsLst>
                  <a:lin ang="5400000" scaled="0"/>
                </a:gradFill>
              </a:rPr>
              <a:t>2. Twitter</a:t>
            </a:r>
          </a:p>
        </p:txBody>
      </p:sp>
      <p:sp>
        <p:nvSpPr>
          <p:cNvPr id="6" name="TextBox 5">
            <a:extLst>
              <a:ext uri="{FF2B5EF4-FFF2-40B4-BE49-F238E27FC236}">
                <a16:creationId xmlns:a16="http://schemas.microsoft.com/office/drawing/2014/main" id="{2BFE4FA8-CC9D-8AC7-E835-DD2C69A32D02}"/>
              </a:ext>
            </a:extLst>
          </p:cNvPr>
          <p:cNvSpPr txBox="1"/>
          <p:nvPr/>
        </p:nvSpPr>
        <p:spPr>
          <a:xfrm>
            <a:off x="625642" y="4037908"/>
            <a:ext cx="10309579" cy="677108"/>
          </a:xfrm>
          <a:prstGeom prst="rect">
            <a:avLst/>
          </a:prstGeom>
          <a:noFill/>
        </p:spPr>
        <p:txBody>
          <a:bodyPr wrap="square" lIns="0" tIns="0" rIns="0" bIns="0" rtlCol="0">
            <a:spAutoFit/>
          </a:bodyPr>
          <a:lstStyle/>
          <a:p>
            <a:pPr algn="l"/>
            <a:r>
              <a:rPr lang="en-IN" sz="4400" dirty="0">
                <a:gradFill>
                  <a:gsLst>
                    <a:gs pos="2917">
                      <a:schemeClr val="tx1"/>
                    </a:gs>
                    <a:gs pos="30000">
                      <a:schemeClr val="tx1"/>
                    </a:gs>
                  </a:gsLst>
                  <a:lin ang="5400000" scaled="0"/>
                </a:gradFill>
              </a:rPr>
              <a:t>3. Azure AD</a:t>
            </a:r>
          </a:p>
        </p:txBody>
      </p:sp>
      <p:sp>
        <p:nvSpPr>
          <p:cNvPr id="7" name="TextBox 6">
            <a:extLst>
              <a:ext uri="{FF2B5EF4-FFF2-40B4-BE49-F238E27FC236}">
                <a16:creationId xmlns:a16="http://schemas.microsoft.com/office/drawing/2014/main" id="{908A6A23-DACD-467D-60A7-199866101081}"/>
              </a:ext>
            </a:extLst>
          </p:cNvPr>
          <p:cNvSpPr txBox="1"/>
          <p:nvPr/>
        </p:nvSpPr>
        <p:spPr>
          <a:xfrm>
            <a:off x="3765883" y="4111767"/>
            <a:ext cx="1600200" cy="553998"/>
          </a:xfrm>
          <a:prstGeom prst="rect">
            <a:avLst/>
          </a:prstGeom>
          <a:noFill/>
        </p:spPr>
        <p:txBody>
          <a:bodyPr wrap="square" lIns="0" tIns="0" rIns="0" bIns="0" rtlCol="0">
            <a:spAutoFit/>
          </a:bodyPr>
          <a:lstStyle/>
          <a:p>
            <a:pPr algn="l"/>
            <a:r>
              <a:rPr lang="en-IN" sz="3600" dirty="0">
                <a:gradFill>
                  <a:gsLst>
                    <a:gs pos="2917">
                      <a:schemeClr val="tx1"/>
                    </a:gs>
                    <a:gs pos="30000">
                      <a:schemeClr val="tx1"/>
                    </a:gs>
                  </a:gsLst>
                  <a:lin ang="5400000" scaled="0"/>
                </a:gradFill>
                <a:highlight>
                  <a:srgbClr val="FFFF00"/>
                </a:highlight>
              </a:rPr>
              <a:t>😀</a:t>
            </a:r>
          </a:p>
        </p:txBody>
      </p:sp>
    </p:spTree>
    <p:extLst>
      <p:ext uri="{BB962C8B-B14F-4D97-AF65-F5344CB8AC3E}">
        <p14:creationId xmlns:p14="http://schemas.microsoft.com/office/powerpoint/2010/main" val="12852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331014"/>
            <a:ext cx="6870875" cy="686406"/>
          </a:xfrm>
        </p:spPr>
        <p:txBody>
          <a:bodyPr/>
          <a:lstStyle/>
          <a:p>
            <a:r>
              <a:rPr lang="en-IN" sz="4400" b="1" dirty="0">
                <a:latin typeface="Segoe UI"/>
                <a:cs typeface="Segoe UI"/>
              </a:rPr>
              <a:t>Augustine Correa</a:t>
            </a:r>
            <a:endParaRPr lang="en-US" dirty="0"/>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6252112" y="4500469"/>
            <a:ext cx="5486400" cy="369332"/>
          </a:xfrm>
          <a:prstGeom prst="rect">
            <a:avLst/>
          </a:prstGeom>
        </p:spPr>
        <p:txBody>
          <a:bodyPr wrap="square" lIns="0" tIns="0" rIns="0" bIns="0" anchor="t">
            <a:spAutoFit/>
          </a:bodyPr>
          <a:lstStyle/>
          <a:p>
            <a:r>
              <a:rPr lang="en-US" dirty="0">
                <a:latin typeface="Segoe UI"/>
                <a:cs typeface="Segoe UI"/>
              </a:rPr>
              <a:t>Microsoft MVP</a:t>
            </a:r>
            <a:endParaRPr lang="en-US" dirty="0"/>
          </a:p>
        </p:txBody>
      </p:sp>
      <p:pic>
        <p:nvPicPr>
          <p:cNvPr id="8" name="Picture Placeholder 7">
            <a:extLst>
              <a:ext uri="{FF2B5EF4-FFF2-40B4-BE49-F238E27FC236}">
                <a16:creationId xmlns:a16="http://schemas.microsoft.com/office/drawing/2014/main" id="{63EC323A-8276-4DA5-91B0-125F3F54156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2724389" y="2550041"/>
            <a:ext cx="3129517" cy="31295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descr="A picture containing ax, vector graphics, tool&#10;&#10;Description automatically generated">
            <a:extLst>
              <a:ext uri="{FF2B5EF4-FFF2-40B4-BE49-F238E27FC236}">
                <a16:creationId xmlns:a16="http://schemas.microsoft.com/office/drawing/2014/main" id="{CF37EB3B-D6C8-6618-8706-2399402DEC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880" y="5282658"/>
            <a:ext cx="482250" cy="396900"/>
          </a:xfrm>
          <a:prstGeom prst="rect">
            <a:avLst/>
          </a:prstGeom>
        </p:spPr>
      </p:pic>
      <p:sp>
        <p:nvSpPr>
          <p:cNvPr id="4" name="TextBox 3">
            <a:extLst>
              <a:ext uri="{FF2B5EF4-FFF2-40B4-BE49-F238E27FC236}">
                <a16:creationId xmlns:a16="http://schemas.microsoft.com/office/drawing/2014/main" id="{7B6A3E28-8261-9A5A-761B-ACEE3DA15AA7}"/>
              </a:ext>
            </a:extLst>
          </p:cNvPr>
          <p:cNvSpPr txBox="1"/>
          <p:nvPr/>
        </p:nvSpPr>
        <p:spPr>
          <a:xfrm>
            <a:off x="6888480" y="5249026"/>
            <a:ext cx="4267200" cy="430887"/>
          </a:xfrm>
          <a:prstGeom prst="rect">
            <a:avLst/>
          </a:prstGeom>
          <a:noFill/>
        </p:spPr>
        <p:txBody>
          <a:bodyPr wrap="square" lIns="0" tIns="0" rIns="0" bIns="0" rtlCol="0">
            <a:spAutoFit/>
          </a:bodyPr>
          <a:lstStyle/>
          <a:p>
            <a:pPr algn="l"/>
            <a:r>
              <a:rPr lang="en-IN" sz="2800" dirty="0">
                <a:solidFill>
                  <a:srgbClr val="92D050"/>
                </a:solidFill>
              </a:rPr>
              <a:t>@</a:t>
            </a:r>
            <a:r>
              <a:rPr lang="en-IN" sz="2800" dirty="0">
                <a:solidFill>
                  <a:srgbClr val="FFFFFF"/>
                </a:solidFill>
              </a:rPr>
              <a:t>augvcor</a:t>
            </a:r>
          </a:p>
        </p:txBody>
      </p:sp>
    </p:spTree>
    <p:extLst>
      <p:ext uri="{BB962C8B-B14F-4D97-AF65-F5344CB8AC3E}">
        <p14:creationId xmlns:p14="http://schemas.microsoft.com/office/powerpoint/2010/main" val="2984034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E2A7D6-7FB1-4DCC-815C-23D62BB21C8C}"/>
              </a:ext>
            </a:extLst>
          </p:cNvPr>
          <p:cNvSpPr>
            <a:spLocks noGrp="1"/>
          </p:cNvSpPr>
          <p:nvPr>
            <p:ph type="title"/>
          </p:nvPr>
        </p:nvSpPr>
        <p:spPr>
          <a:xfrm>
            <a:off x="800231" y="167746"/>
            <a:ext cx="6767632" cy="1196610"/>
          </a:xfrm>
        </p:spPr>
        <p:txBody>
          <a:bodyPr/>
          <a:lstStyle/>
          <a:p>
            <a:r>
              <a:rPr lang="en-IN" dirty="0"/>
              <a:t>Ooh a shiny </a:t>
            </a:r>
            <a:r>
              <a:rPr lang="en-IN" dirty="0" err="1"/>
              <a:t>.Net</a:t>
            </a:r>
            <a:r>
              <a:rPr lang="en-IN" dirty="0"/>
              <a:t> library</a:t>
            </a:r>
          </a:p>
        </p:txBody>
      </p:sp>
      <p:sp>
        <p:nvSpPr>
          <p:cNvPr id="4" name="Text Placeholder 3">
            <a:extLst>
              <a:ext uri="{FF2B5EF4-FFF2-40B4-BE49-F238E27FC236}">
                <a16:creationId xmlns:a16="http://schemas.microsoft.com/office/drawing/2014/main" id="{A7BF0C2C-1C31-4EB0-B960-FCC0DC1285A9}"/>
              </a:ext>
            </a:extLst>
          </p:cNvPr>
          <p:cNvSpPr>
            <a:spLocks noGrp="1"/>
          </p:cNvSpPr>
          <p:nvPr>
            <p:ph type="body" sz="quarter" idx="12"/>
          </p:nvPr>
        </p:nvSpPr>
        <p:spPr/>
        <p:txBody>
          <a:bodyPr/>
          <a:lstStyle/>
          <a:p>
            <a:endParaRPr lang="en-IN"/>
          </a:p>
        </p:txBody>
      </p:sp>
      <p:pic>
        <p:nvPicPr>
          <p:cNvPr id="1028" name="Picture 4" descr="VS Code terminal showing dotnet add package failing with a request to use prerelease version">
            <a:extLst>
              <a:ext uri="{FF2B5EF4-FFF2-40B4-BE49-F238E27FC236}">
                <a16:creationId xmlns:a16="http://schemas.microsoft.com/office/drawing/2014/main" id="{28E03AE3-997E-515B-AB3D-0A84EFA15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51" y="1696452"/>
            <a:ext cx="13325105" cy="578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54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EE57-00EE-1748-6752-99C652F16621}"/>
              </a:ext>
            </a:extLst>
          </p:cNvPr>
          <p:cNvSpPr>
            <a:spLocks noGrp="1"/>
          </p:cNvSpPr>
          <p:nvPr>
            <p:ph type="title"/>
          </p:nvPr>
        </p:nvSpPr>
        <p:spPr>
          <a:xfrm>
            <a:off x="800230" y="167746"/>
            <a:ext cx="4902737" cy="1196610"/>
          </a:xfrm>
        </p:spPr>
        <p:txBody>
          <a:bodyPr/>
          <a:lstStyle/>
          <a:p>
            <a:r>
              <a:rPr lang="en-IN" dirty="0"/>
              <a:t>Register the service </a:t>
            </a:r>
          </a:p>
        </p:txBody>
      </p:sp>
      <p:sp>
        <p:nvSpPr>
          <p:cNvPr id="3" name="Text Placeholder 2">
            <a:extLst>
              <a:ext uri="{FF2B5EF4-FFF2-40B4-BE49-F238E27FC236}">
                <a16:creationId xmlns:a16="http://schemas.microsoft.com/office/drawing/2014/main" id="{F4191C18-3E93-6558-E0E4-FA60254D750B}"/>
              </a:ext>
            </a:extLst>
          </p:cNvPr>
          <p:cNvSpPr>
            <a:spLocks noGrp="1"/>
          </p:cNvSpPr>
          <p:nvPr>
            <p:ph type="body" sz="quarter" idx="12"/>
          </p:nvPr>
        </p:nvSpPr>
        <p:spPr/>
        <p:txBody>
          <a:bodyPr/>
          <a:lstStyle/>
          <a:p>
            <a:endParaRPr lang="en-IN"/>
          </a:p>
        </p:txBody>
      </p:sp>
      <p:pic>
        <p:nvPicPr>
          <p:cNvPr id="2050" name="Picture 2" descr="Program.cs with a horizontal green lines at the start of the new lines added to the file">
            <a:extLst>
              <a:ext uri="{FF2B5EF4-FFF2-40B4-BE49-F238E27FC236}">
                <a16:creationId xmlns:a16="http://schemas.microsoft.com/office/drawing/2014/main" id="{ADB55704-B247-2FA9-655E-8EE8D089A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0261"/>
            <a:ext cx="14630400" cy="509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196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CEF02-FA2A-2B7F-772D-B06217130691}"/>
              </a:ext>
            </a:extLst>
          </p:cNvPr>
          <p:cNvSpPr>
            <a:spLocks noGrp="1"/>
          </p:cNvSpPr>
          <p:nvPr>
            <p:ph type="title"/>
          </p:nvPr>
        </p:nvSpPr>
        <p:spPr/>
        <p:txBody>
          <a:bodyPr/>
          <a:lstStyle/>
          <a:p>
            <a:r>
              <a:rPr lang="en-IN" dirty="0"/>
              <a:t>Scaffolding </a:t>
            </a:r>
          </a:p>
        </p:txBody>
      </p:sp>
      <p:sp>
        <p:nvSpPr>
          <p:cNvPr id="3" name="Text Placeholder 2">
            <a:extLst>
              <a:ext uri="{FF2B5EF4-FFF2-40B4-BE49-F238E27FC236}">
                <a16:creationId xmlns:a16="http://schemas.microsoft.com/office/drawing/2014/main" id="{9AB17B89-7A32-8018-6D1B-755442FF076D}"/>
              </a:ext>
            </a:extLst>
          </p:cNvPr>
          <p:cNvSpPr>
            <a:spLocks noGrp="1"/>
          </p:cNvSpPr>
          <p:nvPr>
            <p:ph type="body" sz="quarter" idx="12"/>
          </p:nvPr>
        </p:nvSpPr>
        <p:spPr/>
        <p:txBody>
          <a:bodyPr/>
          <a:lstStyle/>
          <a:p>
            <a:endParaRPr lang="en-IN"/>
          </a:p>
        </p:txBody>
      </p:sp>
      <p:pic>
        <p:nvPicPr>
          <p:cNvPr id="3076" name="Picture 4" descr="Blazor WASM's app razor page with code added for authentication highlighted">
            <a:extLst>
              <a:ext uri="{FF2B5EF4-FFF2-40B4-BE49-F238E27FC236}">
                <a16:creationId xmlns:a16="http://schemas.microsoft.com/office/drawing/2014/main" id="{0D3C066F-5DCD-A032-C19C-65521013E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832" y="1820700"/>
            <a:ext cx="12524874" cy="6236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58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24CD-8FE8-E1E2-2D50-CC9641850CFE}"/>
              </a:ext>
            </a:extLst>
          </p:cNvPr>
          <p:cNvSpPr>
            <a:spLocks noGrp="1"/>
          </p:cNvSpPr>
          <p:nvPr>
            <p:ph type="title"/>
          </p:nvPr>
        </p:nvSpPr>
        <p:spPr>
          <a:xfrm>
            <a:off x="800230" y="766051"/>
            <a:ext cx="4823955" cy="598305"/>
          </a:xfrm>
        </p:spPr>
        <p:txBody>
          <a:bodyPr/>
          <a:lstStyle/>
          <a:p>
            <a:r>
              <a:rPr lang="en-IN" dirty="0"/>
              <a:t>What about Login?</a:t>
            </a:r>
          </a:p>
        </p:txBody>
      </p:sp>
      <p:sp>
        <p:nvSpPr>
          <p:cNvPr id="3" name="Text Placeholder 2">
            <a:extLst>
              <a:ext uri="{FF2B5EF4-FFF2-40B4-BE49-F238E27FC236}">
                <a16:creationId xmlns:a16="http://schemas.microsoft.com/office/drawing/2014/main" id="{D593D9E4-8832-A991-D954-65AE9332BD5F}"/>
              </a:ext>
            </a:extLst>
          </p:cNvPr>
          <p:cNvSpPr>
            <a:spLocks noGrp="1"/>
          </p:cNvSpPr>
          <p:nvPr>
            <p:ph type="body" sz="quarter" idx="12"/>
          </p:nvPr>
        </p:nvSpPr>
        <p:spPr/>
        <p:txBody>
          <a:bodyPr/>
          <a:lstStyle/>
          <a:p>
            <a:endParaRPr lang="en-IN"/>
          </a:p>
        </p:txBody>
      </p:sp>
      <p:pic>
        <p:nvPicPr>
          <p:cNvPr id="4098" name="Picture 2" descr="Pre and post of the main layout page">
            <a:extLst>
              <a:ext uri="{FF2B5EF4-FFF2-40B4-BE49-F238E27FC236}">
                <a16:creationId xmlns:a16="http://schemas.microsoft.com/office/drawing/2014/main" id="{07CF0FAE-6433-B4B9-58A2-3AC8C5A19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173" y="1728693"/>
            <a:ext cx="10196189" cy="633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00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377A-D2E2-2B77-9BF9-7651299BDBF7}"/>
              </a:ext>
            </a:extLst>
          </p:cNvPr>
          <p:cNvSpPr>
            <a:spLocks noGrp="1"/>
          </p:cNvSpPr>
          <p:nvPr>
            <p:ph type="title"/>
          </p:nvPr>
        </p:nvSpPr>
        <p:spPr/>
        <p:txBody>
          <a:bodyPr/>
          <a:lstStyle/>
          <a:p>
            <a:r>
              <a:rPr lang="en-IN" dirty="0" err="1"/>
              <a:t>Locala</a:t>
            </a:r>
            <a:r>
              <a:rPr lang="en-IN" dirty="0"/>
              <a:t>?</a:t>
            </a:r>
          </a:p>
        </p:txBody>
      </p:sp>
      <p:pic>
        <p:nvPicPr>
          <p:cNvPr id="5124" name="Picture 4" descr="SWA CLI emulation of Azure SWA authentication">
            <a:extLst>
              <a:ext uri="{FF2B5EF4-FFF2-40B4-BE49-F238E27FC236}">
                <a16:creationId xmlns:a16="http://schemas.microsoft.com/office/drawing/2014/main" id="{F34C80C3-BAF5-4F98-AEE0-182883A16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39" y="1492062"/>
            <a:ext cx="11273425" cy="569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536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AF089-0199-36FB-4360-2C452469F5D3}"/>
              </a:ext>
            </a:extLst>
          </p:cNvPr>
          <p:cNvSpPr>
            <a:spLocks noGrp="1"/>
          </p:cNvSpPr>
          <p:nvPr>
            <p:ph type="title"/>
          </p:nvPr>
        </p:nvSpPr>
        <p:spPr/>
        <p:txBody>
          <a:bodyPr/>
          <a:lstStyle/>
          <a:p>
            <a:r>
              <a:rPr lang="en-IN" dirty="0"/>
              <a:t>Voila</a:t>
            </a:r>
          </a:p>
        </p:txBody>
      </p:sp>
      <p:sp>
        <p:nvSpPr>
          <p:cNvPr id="3" name="Text Placeholder 2">
            <a:extLst>
              <a:ext uri="{FF2B5EF4-FFF2-40B4-BE49-F238E27FC236}">
                <a16:creationId xmlns:a16="http://schemas.microsoft.com/office/drawing/2014/main" id="{4DA01BAD-A1EC-054D-0C13-5AABECB85FAC}"/>
              </a:ext>
            </a:extLst>
          </p:cNvPr>
          <p:cNvSpPr>
            <a:spLocks noGrp="1"/>
          </p:cNvSpPr>
          <p:nvPr>
            <p:ph type="body" sz="quarter" idx="12"/>
          </p:nvPr>
        </p:nvSpPr>
        <p:spPr/>
        <p:txBody>
          <a:bodyPr/>
          <a:lstStyle/>
          <a:p>
            <a:endParaRPr lang="en-IN"/>
          </a:p>
        </p:txBody>
      </p:sp>
      <p:pic>
        <p:nvPicPr>
          <p:cNvPr id="6146" name="Picture 2" descr="Azure SWA app's index page with the user name highlighted">
            <a:extLst>
              <a:ext uri="{FF2B5EF4-FFF2-40B4-BE49-F238E27FC236}">
                <a16:creationId xmlns:a16="http://schemas.microsoft.com/office/drawing/2014/main" id="{F279214C-0B54-387C-B3F8-048B5412D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17" y="2035241"/>
            <a:ext cx="13830169" cy="340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746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20A1-664B-9F62-DA22-C5687EF0B513}"/>
              </a:ext>
            </a:extLst>
          </p:cNvPr>
          <p:cNvSpPr>
            <a:spLocks noGrp="1"/>
          </p:cNvSpPr>
          <p:nvPr>
            <p:ph type="title"/>
          </p:nvPr>
        </p:nvSpPr>
        <p:spPr/>
        <p:txBody>
          <a:bodyPr/>
          <a:lstStyle/>
          <a:p>
            <a:r>
              <a:rPr lang="en-IN" dirty="0"/>
              <a:t>Free for all?</a:t>
            </a:r>
          </a:p>
        </p:txBody>
      </p:sp>
      <p:sp>
        <p:nvSpPr>
          <p:cNvPr id="3" name="Text Placeholder 2">
            <a:extLst>
              <a:ext uri="{FF2B5EF4-FFF2-40B4-BE49-F238E27FC236}">
                <a16:creationId xmlns:a16="http://schemas.microsoft.com/office/drawing/2014/main" id="{7F46BE36-D10D-DF84-C596-CC6AE729CB0C}"/>
              </a:ext>
            </a:extLst>
          </p:cNvPr>
          <p:cNvSpPr>
            <a:spLocks noGrp="1"/>
          </p:cNvSpPr>
          <p:nvPr>
            <p:ph type="body" sz="quarter" idx="12"/>
          </p:nvPr>
        </p:nvSpPr>
        <p:spPr/>
        <p:txBody>
          <a:bodyPr/>
          <a:lstStyle/>
          <a:p>
            <a:endParaRPr lang="en-IN"/>
          </a:p>
        </p:txBody>
      </p:sp>
      <p:pic>
        <p:nvPicPr>
          <p:cNvPr id="7170" name="Picture 2" descr="Weather Forecast page with the Login">
            <a:extLst>
              <a:ext uri="{FF2B5EF4-FFF2-40B4-BE49-F238E27FC236}">
                <a16:creationId xmlns:a16="http://schemas.microsoft.com/office/drawing/2014/main" id="{2F9B2A63-00BF-DCCB-5D4B-D00A9D36A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230" y="1790448"/>
            <a:ext cx="13454389" cy="493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554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CBE5B-678A-2B4A-CB19-AF19F672B598}"/>
              </a:ext>
            </a:extLst>
          </p:cNvPr>
          <p:cNvSpPr>
            <a:spLocks noGrp="1"/>
          </p:cNvSpPr>
          <p:nvPr>
            <p:ph type="title"/>
          </p:nvPr>
        </p:nvSpPr>
        <p:spPr>
          <a:xfrm>
            <a:off x="800231" y="167746"/>
            <a:ext cx="4448174" cy="1196610"/>
          </a:xfrm>
        </p:spPr>
        <p:txBody>
          <a:bodyPr/>
          <a:lstStyle/>
          <a:p>
            <a:r>
              <a:rPr lang="en-IN" dirty="0"/>
              <a:t>U can’t touch this</a:t>
            </a:r>
          </a:p>
        </p:txBody>
      </p:sp>
      <p:pic>
        <p:nvPicPr>
          <p:cNvPr id="8194" name="Picture 2" descr="FetchData.razor file with the code addition highlighted in green">
            <a:extLst>
              <a:ext uri="{FF2B5EF4-FFF2-40B4-BE49-F238E27FC236}">
                <a16:creationId xmlns:a16="http://schemas.microsoft.com/office/drawing/2014/main" id="{14382D6D-DFD8-DFA2-3E00-71B85083B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816" y="1629670"/>
            <a:ext cx="12112669" cy="554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FB4C-8616-5DF9-50F8-97EE4A8C8267}"/>
              </a:ext>
            </a:extLst>
          </p:cNvPr>
          <p:cNvSpPr>
            <a:spLocks noGrp="1"/>
          </p:cNvSpPr>
          <p:nvPr>
            <p:ph type="title"/>
          </p:nvPr>
        </p:nvSpPr>
        <p:spPr/>
        <p:txBody>
          <a:bodyPr/>
          <a:lstStyle/>
          <a:p>
            <a:r>
              <a:rPr lang="en-IN" dirty="0"/>
              <a:t>Anyone can?</a:t>
            </a:r>
          </a:p>
        </p:txBody>
      </p:sp>
      <p:sp>
        <p:nvSpPr>
          <p:cNvPr id="3" name="Text Placeholder 2">
            <a:extLst>
              <a:ext uri="{FF2B5EF4-FFF2-40B4-BE49-F238E27FC236}">
                <a16:creationId xmlns:a16="http://schemas.microsoft.com/office/drawing/2014/main" id="{3162F183-3309-9B3F-AB6F-7F08E9C75B36}"/>
              </a:ext>
            </a:extLst>
          </p:cNvPr>
          <p:cNvSpPr>
            <a:spLocks noGrp="1"/>
          </p:cNvSpPr>
          <p:nvPr>
            <p:ph type="body" sz="quarter" idx="12"/>
          </p:nvPr>
        </p:nvSpPr>
        <p:spPr/>
        <p:txBody>
          <a:bodyPr/>
          <a:lstStyle/>
          <a:p>
            <a:endParaRPr lang="en-IN"/>
          </a:p>
        </p:txBody>
      </p:sp>
      <p:pic>
        <p:nvPicPr>
          <p:cNvPr id="9218" name="Picture 2" descr="The weather forecast is displayed with John Smith as logged in user">
            <a:extLst>
              <a:ext uri="{FF2B5EF4-FFF2-40B4-BE49-F238E27FC236}">
                <a16:creationId xmlns:a16="http://schemas.microsoft.com/office/drawing/2014/main" id="{E173C528-121D-92E0-9BC2-D9B3F69F9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503" y="1540504"/>
            <a:ext cx="11611628" cy="572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7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7F7C1-42B2-63A9-DBC2-55B85A979BDE}"/>
              </a:ext>
            </a:extLst>
          </p:cNvPr>
          <p:cNvSpPr>
            <a:spLocks noGrp="1"/>
          </p:cNvSpPr>
          <p:nvPr>
            <p:ph type="title"/>
          </p:nvPr>
        </p:nvSpPr>
        <p:spPr>
          <a:xfrm>
            <a:off x="800231" y="766051"/>
            <a:ext cx="4009764" cy="598305"/>
          </a:xfrm>
        </p:spPr>
        <p:txBody>
          <a:bodyPr/>
          <a:lstStyle/>
          <a:p>
            <a:r>
              <a:rPr lang="en-IN" dirty="0"/>
              <a:t>RBAC</a:t>
            </a:r>
          </a:p>
        </p:txBody>
      </p:sp>
      <p:pic>
        <p:nvPicPr>
          <p:cNvPr id="10242" name="Picture 2" descr="fetch data code with Authorize attribute amended with weather-reporter role">
            <a:extLst>
              <a:ext uri="{FF2B5EF4-FFF2-40B4-BE49-F238E27FC236}">
                <a16:creationId xmlns:a16="http://schemas.microsoft.com/office/drawing/2014/main" id="{F1A2D09D-36B5-173A-A507-C6094E3FE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182" y="2984908"/>
            <a:ext cx="12513501" cy="27051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Weather Forecast page displays a message of &quot;Not authorized&quot; with John Smith as the logged in user">
            <a:extLst>
              <a:ext uri="{FF2B5EF4-FFF2-40B4-BE49-F238E27FC236}">
                <a16:creationId xmlns:a16="http://schemas.microsoft.com/office/drawing/2014/main" id="{C477F65B-B798-5BD9-93C5-DD4B98D75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717" y="1694842"/>
            <a:ext cx="13014542" cy="576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55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2987852" y="2835338"/>
            <a:ext cx="10972800" cy="1405193"/>
          </a:xfrm>
        </p:spPr>
        <p:txBody>
          <a:bodyPr/>
          <a:lstStyle/>
          <a:p>
            <a:r>
              <a:rPr lang="en-IN" dirty="0"/>
              <a:t>Securing a Blazor WASM app deployed on </a:t>
            </a:r>
            <a:br>
              <a:rPr lang="en-IN" dirty="0"/>
            </a:br>
            <a:r>
              <a:rPr lang="en-IN" dirty="0"/>
              <a:t>Azure Static Web Apps</a:t>
            </a:r>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2987852" y="4754881"/>
            <a:ext cx="10972800" cy="369332"/>
          </a:xfrm>
        </p:spPr>
        <p:txBody>
          <a:bodyPr/>
          <a:lstStyle/>
          <a:p>
            <a:r>
              <a:rPr lang="en-IN" dirty="0"/>
              <a:t>From local development to cloud deployment</a:t>
            </a:r>
          </a:p>
        </p:txBody>
      </p:sp>
    </p:spTree>
    <p:extLst>
      <p:ext uri="{BB962C8B-B14F-4D97-AF65-F5344CB8AC3E}">
        <p14:creationId xmlns:p14="http://schemas.microsoft.com/office/powerpoint/2010/main" val="2942081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779E-5C6C-BD6D-2731-D2C17CFB3C07}"/>
              </a:ext>
            </a:extLst>
          </p:cNvPr>
          <p:cNvSpPr>
            <a:spLocks noGrp="1"/>
          </p:cNvSpPr>
          <p:nvPr>
            <p:ph type="title"/>
          </p:nvPr>
        </p:nvSpPr>
        <p:spPr>
          <a:xfrm>
            <a:off x="800229" y="167746"/>
            <a:ext cx="4448175" cy="1196610"/>
          </a:xfrm>
        </p:spPr>
        <p:txBody>
          <a:bodyPr/>
          <a:lstStyle/>
          <a:p>
            <a:r>
              <a:rPr lang="en-IN" dirty="0"/>
              <a:t>David Letterman</a:t>
            </a:r>
          </a:p>
        </p:txBody>
      </p:sp>
      <p:sp>
        <p:nvSpPr>
          <p:cNvPr id="3" name="Text Placeholder 2">
            <a:extLst>
              <a:ext uri="{FF2B5EF4-FFF2-40B4-BE49-F238E27FC236}">
                <a16:creationId xmlns:a16="http://schemas.microsoft.com/office/drawing/2014/main" id="{3C84E328-51E1-B84D-8026-E45E66E2AD4F}"/>
              </a:ext>
            </a:extLst>
          </p:cNvPr>
          <p:cNvSpPr>
            <a:spLocks noGrp="1"/>
          </p:cNvSpPr>
          <p:nvPr>
            <p:ph type="body" sz="quarter" idx="12"/>
          </p:nvPr>
        </p:nvSpPr>
        <p:spPr/>
        <p:txBody>
          <a:bodyPr/>
          <a:lstStyle/>
          <a:p>
            <a:endParaRPr lang="en-IN"/>
          </a:p>
        </p:txBody>
      </p:sp>
      <p:pic>
        <p:nvPicPr>
          <p:cNvPr id="11266" name="Picture 2" descr="David Letterman in front of weather map">
            <a:extLst>
              <a:ext uri="{FF2B5EF4-FFF2-40B4-BE49-F238E27FC236}">
                <a16:creationId xmlns:a16="http://schemas.microsoft.com/office/drawing/2014/main" id="{3F3471BC-97FF-3260-9808-35C460440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789" y="2050085"/>
            <a:ext cx="8342333" cy="544644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zure SWA CLI emulator with username as David Letterman and role as weather-reporter">
            <a:extLst>
              <a:ext uri="{FF2B5EF4-FFF2-40B4-BE49-F238E27FC236}">
                <a16:creationId xmlns:a16="http://schemas.microsoft.com/office/drawing/2014/main" id="{8676CFC4-20D2-B4FD-E4E8-55571EC1E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00" y="1939230"/>
            <a:ext cx="9125109" cy="556983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Weather Forecast page successfully displayed with David Letterman highlighted in green">
            <a:extLst>
              <a:ext uri="{FF2B5EF4-FFF2-40B4-BE49-F238E27FC236}">
                <a16:creationId xmlns:a16="http://schemas.microsoft.com/office/drawing/2014/main" id="{3C230223-C107-45F4-F672-302AAA4DD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36688"/>
            <a:ext cx="14630400" cy="605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8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268"/>
                                        </p:tgtEl>
                                        <p:attrNameLst>
                                          <p:attrName>style.visibility</p:attrName>
                                        </p:attrNameLst>
                                      </p:cBhvr>
                                      <p:to>
                                        <p:strVal val="visible"/>
                                      </p:to>
                                    </p:set>
                                    <p:anim calcmode="lin" valueType="num">
                                      <p:cBhvr additive="base">
                                        <p:cTn id="11" dur="500" fill="hold"/>
                                        <p:tgtEl>
                                          <p:spTgt spid="11268"/>
                                        </p:tgtEl>
                                        <p:attrNameLst>
                                          <p:attrName>ppt_x</p:attrName>
                                        </p:attrNameLst>
                                      </p:cBhvr>
                                      <p:tavLst>
                                        <p:tav tm="0">
                                          <p:val>
                                            <p:strVal val="#ppt_x"/>
                                          </p:val>
                                        </p:tav>
                                        <p:tav tm="100000">
                                          <p:val>
                                            <p:strVal val="#ppt_x"/>
                                          </p:val>
                                        </p:tav>
                                      </p:tavLst>
                                    </p:anim>
                                    <p:anim calcmode="lin" valueType="num">
                                      <p:cBhvr additive="base">
                                        <p:cTn id="12"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270"/>
                                        </p:tgtEl>
                                        <p:attrNameLst>
                                          <p:attrName>style.visibility</p:attrName>
                                        </p:attrNameLst>
                                      </p:cBhvr>
                                      <p:to>
                                        <p:strVal val="visible"/>
                                      </p:to>
                                    </p:set>
                                    <p:animEffect transition="in" filter="fade">
                                      <p:cBhvr>
                                        <p:cTn id="17" dur="1000"/>
                                        <p:tgtEl>
                                          <p:spTgt spid="11270"/>
                                        </p:tgtEl>
                                      </p:cBhvr>
                                    </p:animEffect>
                                    <p:anim calcmode="lin" valueType="num">
                                      <p:cBhvr>
                                        <p:cTn id="18" dur="1000" fill="hold"/>
                                        <p:tgtEl>
                                          <p:spTgt spid="11270"/>
                                        </p:tgtEl>
                                        <p:attrNameLst>
                                          <p:attrName>ppt_x</p:attrName>
                                        </p:attrNameLst>
                                      </p:cBhvr>
                                      <p:tavLst>
                                        <p:tav tm="0">
                                          <p:val>
                                            <p:strVal val="#ppt_x"/>
                                          </p:val>
                                        </p:tav>
                                        <p:tav tm="100000">
                                          <p:val>
                                            <p:strVal val="#ppt_x"/>
                                          </p:val>
                                        </p:tav>
                                      </p:tavLst>
                                    </p:anim>
                                    <p:anim calcmode="lin" valueType="num">
                                      <p:cBhvr>
                                        <p:cTn id="19" dur="1000" fill="hold"/>
                                        <p:tgtEl>
                                          <p:spTgt spid="112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7A6B-6633-1088-A253-BA555AEE44B1}"/>
              </a:ext>
            </a:extLst>
          </p:cNvPr>
          <p:cNvSpPr>
            <a:spLocks noGrp="1"/>
          </p:cNvSpPr>
          <p:nvPr>
            <p:ph type="title"/>
          </p:nvPr>
        </p:nvSpPr>
        <p:spPr>
          <a:xfrm>
            <a:off x="800230" y="-430559"/>
            <a:ext cx="7729995" cy="1794915"/>
          </a:xfrm>
        </p:spPr>
        <p:txBody>
          <a:bodyPr/>
          <a:lstStyle/>
          <a:p>
            <a:r>
              <a:rPr lang="en-IN" dirty="0"/>
              <a:t>Pull request in pre-production</a:t>
            </a:r>
          </a:p>
        </p:txBody>
      </p:sp>
      <p:sp>
        <p:nvSpPr>
          <p:cNvPr id="3" name="Text Placeholder 2">
            <a:extLst>
              <a:ext uri="{FF2B5EF4-FFF2-40B4-BE49-F238E27FC236}">
                <a16:creationId xmlns:a16="http://schemas.microsoft.com/office/drawing/2014/main" id="{FC4B12EC-289F-76ED-1263-C4AB2B0F33DF}"/>
              </a:ext>
            </a:extLst>
          </p:cNvPr>
          <p:cNvSpPr>
            <a:spLocks noGrp="1"/>
          </p:cNvSpPr>
          <p:nvPr>
            <p:ph type="body" sz="quarter" idx="12"/>
          </p:nvPr>
        </p:nvSpPr>
        <p:spPr/>
        <p:txBody>
          <a:bodyPr/>
          <a:lstStyle/>
          <a:p>
            <a:endParaRPr lang="en-IN"/>
          </a:p>
        </p:txBody>
      </p:sp>
      <p:pic>
        <p:nvPicPr>
          <p:cNvPr id="12290" name="Picture 2" descr="GitHub project dashboard with pull request button">
            <a:extLst>
              <a:ext uri="{FF2B5EF4-FFF2-40B4-BE49-F238E27FC236}">
                <a16:creationId xmlns:a16="http://schemas.microsoft.com/office/drawing/2014/main" id="{7FE5869E-CC33-F369-9934-48852BCAF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3263"/>
            <a:ext cx="14630400" cy="42830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GitHub pull request page">
            <a:extLst>
              <a:ext uri="{FF2B5EF4-FFF2-40B4-BE49-F238E27FC236}">
                <a16:creationId xmlns:a16="http://schemas.microsoft.com/office/drawing/2014/main" id="{AE6F4AF8-4FAD-E0BD-FA1A-714CD1FD8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113" y="0"/>
            <a:ext cx="11558587" cy="8229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GitHub Pull Request Page showing the automated comment with the stage URL. The Pull Request on the page is highlighted, and so too is the Stage URL in the comments">
            <a:extLst>
              <a:ext uri="{FF2B5EF4-FFF2-40B4-BE49-F238E27FC236}">
                <a16:creationId xmlns:a16="http://schemas.microsoft.com/office/drawing/2014/main" id="{49876919-E5B6-E377-1B17-95930BCBA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950" y="0"/>
            <a:ext cx="1238250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Two browser tabs resized to fit screen side by side for comparison of the production branch and the Stage branch">
            <a:extLst>
              <a:ext uri="{FF2B5EF4-FFF2-40B4-BE49-F238E27FC236}">
                <a16:creationId xmlns:a16="http://schemas.microsoft.com/office/drawing/2014/main" id="{2823363F-C56B-025B-2632-7BCB72A35B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33600"/>
            <a:ext cx="146304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45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12290"/>
                                        </p:tgtEl>
                                      </p:cBhvr>
                                    </p:animEffect>
                                    <p:set>
                                      <p:cBhvr>
                                        <p:cTn id="11" dur="1" fill="hold">
                                          <p:stCondLst>
                                            <p:cond delay="499"/>
                                          </p:stCondLst>
                                        </p:cTn>
                                        <p:tgtEl>
                                          <p:spTgt spid="1229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296"/>
                                        </p:tgtEl>
                                        <p:attrNameLst>
                                          <p:attrName>style.visibility</p:attrName>
                                        </p:attrNameLst>
                                      </p:cBhvr>
                                      <p:to>
                                        <p:strVal val="visible"/>
                                      </p:to>
                                    </p:set>
                                    <p:animEffect transition="in" filter="fade">
                                      <p:cBhvr>
                                        <p:cTn id="16" dur="500"/>
                                        <p:tgtEl>
                                          <p:spTgt spid="1229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xit" presetSubtype="0" fill="hold" nodeType="clickEffect">
                                  <p:stCondLst>
                                    <p:cond delay="0"/>
                                  </p:stCondLst>
                                  <p:childTnLst>
                                    <p:anim calcmode="lin" valueType="num">
                                      <p:cBhvr>
                                        <p:cTn id="20" dur="1000"/>
                                        <p:tgtEl>
                                          <p:spTgt spid="12296"/>
                                        </p:tgtEl>
                                        <p:attrNameLst>
                                          <p:attrName>ppt_w</p:attrName>
                                        </p:attrNameLst>
                                      </p:cBhvr>
                                      <p:tavLst>
                                        <p:tav tm="0">
                                          <p:val>
                                            <p:strVal val="ppt_w"/>
                                          </p:val>
                                        </p:tav>
                                        <p:tav tm="100000">
                                          <p:val>
                                            <p:strVal val="ppt_w*0.70"/>
                                          </p:val>
                                        </p:tav>
                                      </p:tavLst>
                                    </p:anim>
                                    <p:anim calcmode="lin" valueType="num">
                                      <p:cBhvr>
                                        <p:cTn id="21" dur="1000"/>
                                        <p:tgtEl>
                                          <p:spTgt spid="12296"/>
                                        </p:tgtEl>
                                        <p:attrNameLst>
                                          <p:attrName>ppt_h</p:attrName>
                                        </p:attrNameLst>
                                      </p:cBhvr>
                                      <p:tavLst>
                                        <p:tav tm="0">
                                          <p:val>
                                            <p:strVal val="ppt_h"/>
                                          </p:val>
                                        </p:tav>
                                        <p:tav tm="100000">
                                          <p:val>
                                            <p:strVal val="ppt_h"/>
                                          </p:val>
                                        </p:tav>
                                      </p:tavLst>
                                    </p:anim>
                                    <p:animEffect transition="out" filter="fade">
                                      <p:cBhvr>
                                        <p:cTn id="22" dur="1000"/>
                                        <p:tgtEl>
                                          <p:spTgt spid="12296"/>
                                        </p:tgtEl>
                                      </p:cBhvr>
                                    </p:animEffect>
                                    <p:set>
                                      <p:cBhvr>
                                        <p:cTn id="23" dur="1" fill="hold">
                                          <p:stCondLst>
                                            <p:cond delay="999"/>
                                          </p:stCondLst>
                                        </p:cTn>
                                        <p:tgtEl>
                                          <p:spTgt spid="1229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298"/>
                                        </p:tgtEl>
                                        <p:attrNameLst>
                                          <p:attrName>style.visibility</p:attrName>
                                        </p:attrNameLst>
                                      </p:cBhvr>
                                      <p:to>
                                        <p:strVal val="visible"/>
                                      </p:to>
                                    </p:set>
                                    <p:animEffect transition="in" filter="fade">
                                      <p:cBhvr>
                                        <p:cTn id="28" dur="1000"/>
                                        <p:tgtEl>
                                          <p:spTgt spid="12298"/>
                                        </p:tgtEl>
                                      </p:cBhvr>
                                    </p:animEffect>
                                    <p:anim calcmode="lin" valueType="num">
                                      <p:cBhvr>
                                        <p:cTn id="29" dur="1000" fill="hold"/>
                                        <p:tgtEl>
                                          <p:spTgt spid="12298"/>
                                        </p:tgtEl>
                                        <p:attrNameLst>
                                          <p:attrName>ppt_x</p:attrName>
                                        </p:attrNameLst>
                                      </p:cBhvr>
                                      <p:tavLst>
                                        <p:tav tm="0">
                                          <p:val>
                                            <p:strVal val="#ppt_x"/>
                                          </p:val>
                                        </p:tav>
                                        <p:tav tm="100000">
                                          <p:val>
                                            <p:strVal val="#ppt_x"/>
                                          </p:val>
                                        </p:tav>
                                      </p:tavLst>
                                    </p:anim>
                                    <p:anim calcmode="lin" valueType="num">
                                      <p:cBhvr>
                                        <p:cTn id="30" dur="1000" fill="hold"/>
                                        <p:tgtEl>
                                          <p:spTgt spid="1229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300"/>
                                        </p:tgtEl>
                                        <p:attrNameLst>
                                          <p:attrName>style.visibility</p:attrName>
                                        </p:attrNameLst>
                                      </p:cBhvr>
                                      <p:to>
                                        <p:strVal val="visible"/>
                                      </p:to>
                                    </p:set>
                                    <p:animEffect transition="in" filter="fade">
                                      <p:cBhvr>
                                        <p:cTn id="35" dur="1000"/>
                                        <p:tgtEl>
                                          <p:spTgt spid="12300"/>
                                        </p:tgtEl>
                                      </p:cBhvr>
                                    </p:animEffect>
                                    <p:anim calcmode="lin" valueType="num">
                                      <p:cBhvr>
                                        <p:cTn id="36" dur="1000" fill="hold"/>
                                        <p:tgtEl>
                                          <p:spTgt spid="12300"/>
                                        </p:tgtEl>
                                        <p:attrNameLst>
                                          <p:attrName>ppt_x</p:attrName>
                                        </p:attrNameLst>
                                      </p:cBhvr>
                                      <p:tavLst>
                                        <p:tav tm="0">
                                          <p:val>
                                            <p:strVal val="#ppt_x"/>
                                          </p:val>
                                        </p:tav>
                                        <p:tav tm="100000">
                                          <p:val>
                                            <p:strVal val="#ppt_x"/>
                                          </p:val>
                                        </p:tav>
                                      </p:tavLst>
                                    </p:anim>
                                    <p:anim calcmode="lin" valueType="num">
                                      <p:cBhvr>
                                        <p:cTn id="37" dur="1000" fill="hold"/>
                                        <p:tgtEl>
                                          <p:spTgt spid="12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D525-73DA-2F79-70C5-D33F340398A5}"/>
              </a:ext>
            </a:extLst>
          </p:cNvPr>
          <p:cNvSpPr>
            <a:spLocks noGrp="1"/>
          </p:cNvSpPr>
          <p:nvPr>
            <p:ph type="title"/>
          </p:nvPr>
        </p:nvSpPr>
        <p:spPr/>
        <p:txBody>
          <a:bodyPr/>
          <a:lstStyle/>
          <a:p>
            <a:r>
              <a:rPr lang="en-IN" dirty="0"/>
              <a:t>The real deal</a:t>
            </a:r>
          </a:p>
        </p:txBody>
      </p:sp>
      <p:sp>
        <p:nvSpPr>
          <p:cNvPr id="3" name="Text Placeholder 2">
            <a:extLst>
              <a:ext uri="{FF2B5EF4-FFF2-40B4-BE49-F238E27FC236}">
                <a16:creationId xmlns:a16="http://schemas.microsoft.com/office/drawing/2014/main" id="{CE21E4BC-C001-B922-E531-F7107B25BCE0}"/>
              </a:ext>
            </a:extLst>
          </p:cNvPr>
          <p:cNvSpPr>
            <a:spLocks noGrp="1"/>
          </p:cNvSpPr>
          <p:nvPr>
            <p:ph type="body" sz="quarter" idx="12"/>
          </p:nvPr>
        </p:nvSpPr>
        <p:spPr/>
        <p:txBody>
          <a:bodyPr/>
          <a:lstStyle/>
          <a:p>
            <a:endParaRPr lang="en-IN"/>
          </a:p>
        </p:txBody>
      </p:sp>
      <p:pic>
        <p:nvPicPr>
          <p:cNvPr id="13316" name="Picture 4" descr="GitHub Sign-in page">
            <a:extLst>
              <a:ext uri="{FF2B5EF4-FFF2-40B4-BE49-F238E27FC236}">
                <a16:creationId xmlns:a16="http://schemas.microsoft.com/office/drawing/2014/main" id="{46E531D4-A23E-0849-D515-D4364F1F1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472" y="1686089"/>
            <a:ext cx="10022568" cy="6117626"/>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Weather Forecast page on stage with username highlighted in green and the page message of &quot;Unauthorized access&quot; highlighted in red">
            <a:extLst>
              <a:ext uri="{FF2B5EF4-FFF2-40B4-BE49-F238E27FC236}">
                <a16:creationId xmlns:a16="http://schemas.microsoft.com/office/drawing/2014/main" id="{75606962-9CDE-6906-8603-65DFB495D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31" y="1499698"/>
            <a:ext cx="12288032" cy="6304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3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500" fill="hold"/>
                                        <p:tgtEl>
                                          <p:spTgt spid="13316"/>
                                        </p:tgtEl>
                                        <p:attrNameLst>
                                          <p:attrName>ppt_x</p:attrName>
                                        </p:attrNameLst>
                                      </p:cBhvr>
                                      <p:tavLst>
                                        <p:tav tm="0">
                                          <p:val>
                                            <p:strVal val="#ppt_x"/>
                                          </p:val>
                                        </p:tav>
                                        <p:tav tm="100000">
                                          <p:val>
                                            <p:strVal val="#ppt_x"/>
                                          </p:val>
                                        </p:tav>
                                      </p:tavLst>
                                    </p:anim>
                                    <p:anim calcmode="lin" valueType="num">
                                      <p:cBhvr additive="base">
                                        <p:cTn id="8"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22"/>
                                        </p:tgtEl>
                                        <p:attrNameLst>
                                          <p:attrName>style.visibility</p:attrName>
                                        </p:attrNameLst>
                                      </p:cBhvr>
                                      <p:to>
                                        <p:strVal val="visible"/>
                                      </p:to>
                                    </p:set>
                                    <p:anim calcmode="lin" valueType="num">
                                      <p:cBhvr additive="base">
                                        <p:cTn id="13" dur="500" fill="hold"/>
                                        <p:tgtEl>
                                          <p:spTgt spid="13322"/>
                                        </p:tgtEl>
                                        <p:attrNameLst>
                                          <p:attrName>ppt_x</p:attrName>
                                        </p:attrNameLst>
                                      </p:cBhvr>
                                      <p:tavLst>
                                        <p:tav tm="0">
                                          <p:val>
                                            <p:strVal val="#ppt_x"/>
                                          </p:val>
                                        </p:tav>
                                        <p:tav tm="100000">
                                          <p:val>
                                            <p:strVal val="#ppt_x"/>
                                          </p:val>
                                        </p:tav>
                                      </p:tavLst>
                                    </p:anim>
                                    <p:anim calcmode="lin" valueType="num">
                                      <p:cBhvr additive="base">
                                        <p:cTn id="14" dur="500" fill="hold"/>
                                        <p:tgtEl>
                                          <p:spTgt spid="13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E6A9-6F61-D5CC-A652-6C905C70F9EE}"/>
              </a:ext>
            </a:extLst>
          </p:cNvPr>
          <p:cNvSpPr>
            <a:spLocks noGrp="1"/>
          </p:cNvSpPr>
          <p:nvPr>
            <p:ph type="title"/>
          </p:nvPr>
        </p:nvSpPr>
        <p:spPr>
          <a:xfrm>
            <a:off x="800231" y="167746"/>
            <a:ext cx="4410596" cy="1196610"/>
          </a:xfrm>
        </p:spPr>
        <p:txBody>
          <a:bodyPr/>
          <a:lstStyle/>
          <a:p>
            <a:r>
              <a:rPr lang="en-IN" dirty="0"/>
              <a:t>Are you invited?</a:t>
            </a:r>
          </a:p>
        </p:txBody>
      </p:sp>
      <p:sp>
        <p:nvSpPr>
          <p:cNvPr id="3" name="Text Placeholder 2">
            <a:extLst>
              <a:ext uri="{FF2B5EF4-FFF2-40B4-BE49-F238E27FC236}">
                <a16:creationId xmlns:a16="http://schemas.microsoft.com/office/drawing/2014/main" id="{2B26132F-EDA8-11EA-5829-6B54D79DA128}"/>
              </a:ext>
            </a:extLst>
          </p:cNvPr>
          <p:cNvSpPr>
            <a:spLocks noGrp="1"/>
          </p:cNvSpPr>
          <p:nvPr>
            <p:ph type="body" sz="quarter" idx="12"/>
          </p:nvPr>
        </p:nvSpPr>
        <p:spPr/>
        <p:txBody>
          <a:bodyPr/>
          <a:lstStyle/>
          <a:p>
            <a:endParaRPr lang="en-IN"/>
          </a:p>
        </p:txBody>
      </p:sp>
      <p:pic>
        <p:nvPicPr>
          <p:cNvPr id="14356" name="Picture 20" descr="Azure SWA Role invitation tab">
            <a:extLst>
              <a:ext uri="{FF2B5EF4-FFF2-40B4-BE49-F238E27FC236}">
                <a16:creationId xmlns:a16="http://schemas.microsoft.com/office/drawing/2014/main" id="{3B75E2D4-A93C-5348-9C91-072977662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231" y="1473734"/>
            <a:ext cx="11447354" cy="6021785"/>
          </a:xfrm>
          <a:prstGeom prst="rect">
            <a:avLst/>
          </a:prstGeom>
          <a:noFill/>
          <a:extLst>
            <a:ext uri="{909E8E84-426E-40DD-AFC4-6F175D3DCCD1}">
              <a14:hiddenFill xmlns:a14="http://schemas.microsoft.com/office/drawing/2010/main">
                <a:solidFill>
                  <a:srgbClr val="FFFFFF"/>
                </a:solidFill>
              </a14:hiddenFill>
            </a:ext>
          </a:extLst>
        </p:spPr>
      </p:pic>
      <p:pic>
        <p:nvPicPr>
          <p:cNvPr id="14358" name="Picture 22" descr="Role in Authorize attribute changed to weather caster in Fetch data razor page ">
            <a:extLst>
              <a:ext uri="{FF2B5EF4-FFF2-40B4-BE49-F238E27FC236}">
                <a16:creationId xmlns:a16="http://schemas.microsoft.com/office/drawing/2014/main" id="{218E0348-280E-DC00-2336-6F86A0432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03525"/>
            <a:ext cx="14630400" cy="2620963"/>
          </a:xfrm>
          <a:prstGeom prst="rect">
            <a:avLst/>
          </a:prstGeom>
          <a:noFill/>
          <a:extLst>
            <a:ext uri="{909E8E84-426E-40DD-AFC4-6F175D3DCCD1}">
              <a14:hiddenFill xmlns:a14="http://schemas.microsoft.com/office/drawing/2010/main">
                <a:solidFill>
                  <a:srgbClr val="FFFFFF"/>
                </a:solidFill>
              </a14:hiddenFill>
            </a:ext>
          </a:extLst>
        </p:spPr>
      </p:pic>
      <p:pic>
        <p:nvPicPr>
          <p:cNvPr id="14360" name="Picture 24" descr="SWA CLI authentication emulator page with username filled with Github Profile name and weathercaster added to the list of roles">
            <a:extLst>
              <a:ext uri="{FF2B5EF4-FFF2-40B4-BE49-F238E27FC236}">
                <a16:creationId xmlns:a16="http://schemas.microsoft.com/office/drawing/2014/main" id="{839DE7E0-21CE-C646-6755-48C13286D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015" y="1235654"/>
            <a:ext cx="10972801" cy="6497944"/>
          </a:xfrm>
          <a:prstGeom prst="rect">
            <a:avLst/>
          </a:prstGeom>
          <a:noFill/>
          <a:extLst>
            <a:ext uri="{909E8E84-426E-40DD-AFC4-6F175D3DCCD1}">
              <a14:hiddenFill xmlns:a14="http://schemas.microsoft.com/office/drawing/2010/main">
                <a:solidFill>
                  <a:srgbClr val="FFFFFF"/>
                </a:solidFill>
              </a14:hiddenFill>
            </a:ext>
          </a:extLst>
        </p:spPr>
      </p:pic>
      <p:pic>
        <p:nvPicPr>
          <p:cNvPr id="14362" name="Picture 26" descr="Weather Forecast page with username as GitHub profile name">
            <a:extLst>
              <a:ext uri="{FF2B5EF4-FFF2-40B4-BE49-F238E27FC236}">
                <a16:creationId xmlns:a16="http://schemas.microsoft.com/office/drawing/2014/main" id="{1013337F-D8DC-5BA3-30CE-0D54263634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52548"/>
            <a:ext cx="14630400" cy="6126163"/>
          </a:xfrm>
          <a:prstGeom prst="rect">
            <a:avLst/>
          </a:prstGeom>
          <a:noFill/>
          <a:extLst>
            <a:ext uri="{909E8E84-426E-40DD-AFC4-6F175D3DCCD1}">
              <a14:hiddenFill xmlns:a14="http://schemas.microsoft.com/office/drawing/2010/main">
                <a:solidFill>
                  <a:srgbClr val="FFFFFF"/>
                </a:solidFill>
              </a14:hiddenFill>
            </a:ext>
          </a:extLst>
        </p:spPr>
      </p:pic>
      <p:pic>
        <p:nvPicPr>
          <p:cNvPr id="14364" name="Picture 28" descr="Role Management page in Azure Portal with weathercaster entered in the role text area">
            <a:extLst>
              <a:ext uri="{FF2B5EF4-FFF2-40B4-BE49-F238E27FC236}">
                <a16:creationId xmlns:a16="http://schemas.microsoft.com/office/drawing/2014/main" id="{E3DBEC23-79E6-7BDE-5F00-02BF6B25B9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63" y="1304752"/>
            <a:ext cx="13041555" cy="6359748"/>
          </a:xfrm>
          <a:prstGeom prst="rect">
            <a:avLst/>
          </a:prstGeom>
          <a:noFill/>
          <a:extLst>
            <a:ext uri="{909E8E84-426E-40DD-AFC4-6F175D3DCCD1}">
              <a14:hiddenFill xmlns:a14="http://schemas.microsoft.com/office/drawing/2010/main">
                <a:solidFill>
                  <a:srgbClr val="FFFFFF"/>
                </a:solidFill>
              </a14:hiddenFill>
            </a:ext>
          </a:extLst>
        </p:spPr>
      </p:pic>
      <p:pic>
        <p:nvPicPr>
          <p:cNvPr id="14370" name="Picture 34" descr="Visage GitHub Actions page with Azure SWA comments with stage URL">
            <a:extLst>
              <a:ext uri="{FF2B5EF4-FFF2-40B4-BE49-F238E27FC236}">
                <a16:creationId xmlns:a16="http://schemas.microsoft.com/office/drawing/2014/main" id="{7D519D1A-1039-7C78-6BA3-AF8B9FA55F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2027" y="1216084"/>
            <a:ext cx="9516411" cy="7013516"/>
          </a:xfrm>
          <a:prstGeom prst="rect">
            <a:avLst/>
          </a:prstGeom>
          <a:noFill/>
          <a:extLst>
            <a:ext uri="{909E8E84-426E-40DD-AFC4-6F175D3DCCD1}">
              <a14:hiddenFill xmlns:a14="http://schemas.microsoft.com/office/drawing/2010/main">
                <a:solidFill>
                  <a:srgbClr val="FFFFFF"/>
                </a:solidFill>
              </a14:hiddenFill>
            </a:ext>
          </a:extLst>
        </p:spPr>
      </p:pic>
      <p:pic>
        <p:nvPicPr>
          <p:cNvPr id="14372" name="Picture 36" descr="Weather Forecast page on the Stage URL with GitHub user profile">
            <a:extLst>
              <a:ext uri="{FF2B5EF4-FFF2-40B4-BE49-F238E27FC236}">
                <a16:creationId xmlns:a16="http://schemas.microsoft.com/office/drawing/2014/main" id="{7738AC03-4369-3A64-E174-D00907E56B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493838"/>
            <a:ext cx="14630400" cy="524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56"/>
                                        </p:tgtEl>
                                        <p:attrNameLst>
                                          <p:attrName>style.visibility</p:attrName>
                                        </p:attrNameLst>
                                      </p:cBhvr>
                                      <p:to>
                                        <p:strVal val="visible"/>
                                      </p:to>
                                    </p:set>
                                    <p:anim calcmode="lin" valueType="num">
                                      <p:cBhvr additive="base">
                                        <p:cTn id="7" dur="500" fill="hold"/>
                                        <p:tgtEl>
                                          <p:spTgt spid="14356"/>
                                        </p:tgtEl>
                                        <p:attrNameLst>
                                          <p:attrName>ppt_x</p:attrName>
                                        </p:attrNameLst>
                                      </p:cBhvr>
                                      <p:tavLst>
                                        <p:tav tm="0">
                                          <p:val>
                                            <p:strVal val="#ppt_x"/>
                                          </p:val>
                                        </p:tav>
                                        <p:tav tm="100000">
                                          <p:val>
                                            <p:strVal val="#ppt_x"/>
                                          </p:val>
                                        </p:tav>
                                      </p:tavLst>
                                    </p:anim>
                                    <p:anim calcmode="lin" valueType="num">
                                      <p:cBhvr additive="base">
                                        <p:cTn id="8" dur="500" fill="hold"/>
                                        <p:tgtEl>
                                          <p:spTgt spid="143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58"/>
                                        </p:tgtEl>
                                        <p:attrNameLst>
                                          <p:attrName>style.visibility</p:attrName>
                                        </p:attrNameLst>
                                      </p:cBhvr>
                                      <p:to>
                                        <p:strVal val="visible"/>
                                      </p:to>
                                    </p:set>
                                    <p:anim calcmode="lin" valueType="num">
                                      <p:cBhvr additive="base">
                                        <p:cTn id="13" dur="500" fill="hold"/>
                                        <p:tgtEl>
                                          <p:spTgt spid="14358"/>
                                        </p:tgtEl>
                                        <p:attrNameLst>
                                          <p:attrName>ppt_x</p:attrName>
                                        </p:attrNameLst>
                                      </p:cBhvr>
                                      <p:tavLst>
                                        <p:tav tm="0">
                                          <p:val>
                                            <p:strVal val="#ppt_x"/>
                                          </p:val>
                                        </p:tav>
                                        <p:tav tm="100000">
                                          <p:val>
                                            <p:strVal val="#ppt_x"/>
                                          </p:val>
                                        </p:tav>
                                      </p:tavLst>
                                    </p:anim>
                                    <p:anim calcmode="lin" valueType="num">
                                      <p:cBhvr additive="base">
                                        <p:cTn id="14" dur="500" fill="hold"/>
                                        <p:tgtEl>
                                          <p:spTgt spid="143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xit" presetSubtype="0" fill="hold" nodeType="clickEffect">
                                  <p:stCondLst>
                                    <p:cond delay="0"/>
                                  </p:stCondLst>
                                  <p:childTnLst>
                                    <p:anim calcmode="lin" valueType="num">
                                      <p:cBhvr>
                                        <p:cTn id="18" dur="1000"/>
                                        <p:tgtEl>
                                          <p:spTgt spid="14356"/>
                                        </p:tgtEl>
                                        <p:attrNameLst>
                                          <p:attrName>ppt_w</p:attrName>
                                        </p:attrNameLst>
                                      </p:cBhvr>
                                      <p:tavLst>
                                        <p:tav tm="0">
                                          <p:val>
                                            <p:strVal val="ppt_w"/>
                                          </p:val>
                                        </p:tav>
                                        <p:tav tm="100000">
                                          <p:val>
                                            <p:strVal val="ppt_w*0.70"/>
                                          </p:val>
                                        </p:tav>
                                      </p:tavLst>
                                    </p:anim>
                                    <p:anim calcmode="lin" valueType="num">
                                      <p:cBhvr>
                                        <p:cTn id="19" dur="1000"/>
                                        <p:tgtEl>
                                          <p:spTgt spid="14356"/>
                                        </p:tgtEl>
                                        <p:attrNameLst>
                                          <p:attrName>ppt_h</p:attrName>
                                        </p:attrNameLst>
                                      </p:cBhvr>
                                      <p:tavLst>
                                        <p:tav tm="0">
                                          <p:val>
                                            <p:strVal val="ppt_h"/>
                                          </p:val>
                                        </p:tav>
                                        <p:tav tm="100000">
                                          <p:val>
                                            <p:strVal val="ppt_h"/>
                                          </p:val>
                                        </p:tav>
                                      </p:tavLst>
                                    </p:anim>
                                    <p:animEffect transition="out" filter="fade">
                                      <p:cBhvr>
                                        <p:cTn id="20" dur="1000"/>
                                        <p:tgtEl>
                                          <p:spTgt spid="14356"/>
                                        </p:tgtEl>
                                      </p:cBhvr>
                                    </p:animEffect>
                                    <p:set>
                                      <p:cBhvr>
                                        <p:cTn id="21" dur="1" fill="hold">
                                          <p:stCondLst>
                                            <p:cond delay="999"/>
                                          </p:stCondLst>
                                        </p:cTn>
                                        <p:tgtEl>
                                          <p:spTgt spid="14356"/>
                                        </p:tgtEl>
                                        <p:attrNameLst>
                                          <p:attrName>style.visibility</p:attrName>
                                        </p:attrNameLst>
                                      </p:cBhvr>
                                      <p:to>
                                        <p:strVal val="hidden"/>
                                      </p:to>
                                    </p:set>
                                  </p:childTnLst>
                                </p:cTn>
                              </p:par>
                              <p:par>
                                <p:cTn id="22" presetID="55" presetClass="exit" presetSubtype="0" fill="hold" nodeType="withEffect">
                                  <p:stCondLst>
                                    <p:cond delay="0"/>
                                  </p:stCondLst>
                                  <p:childTnLst>
                                    <p:anim calcmode="lin" valueType="num">
                                      <p:cBhvr>
                                        <p:cTn id="23" dur="1000"/>
                                        <p:tgtEl>
                                          <p:spTgt spid="14358"/>
                                        </p:tgtEl>
                                        <p:attrNameLst>
                                          <p:attrName>ppt_w</p:attrName>
                                        </p:attrNameLst>
                                      </p:cBhvr>
                                      <p:tavLst>
                                        <p:tav tm="0">
                                          <p:val>
                                            <p:strVal val="ppt_w"/>
                                          </p:val>
                                        </p:tav>
                                        <p:tav tm="100000">
                                          <p:val>
                                            <p:strVal val="ppt_w*0.70"/>
                                          </p:val>
                                        </p:tav>
                                      </p:tavLst>
                                    </p:anim>
                                    <p:anim calcmode="lin" valueType="num">
                                      <p:cBhvr>
                                        <p:cTn id="24" dur="1000"/>
                                        <p:tgtEl>
                                          <p:spTgt spid="14358"/>
                                        </p:tgtEl>
                                        <p:attrNameLst>
                                          <p:attrName>ppt_h</p:attrName>
                                        </p:attrNameLst>
                                      </p:cBhvr>
                                      <p:tavLst>
                                        <p:tav tm="0">
                                          <p:val>
                                            <p:strVal val="ppt_h"/>
                                          </p:val>
                                        </p:tav>
                                        <p:tav tm="100000">
                                          <p:val>
                                            <p:strVal val="ppt_h"/>
                                          </p:val>
                                        </p:tav>
                                      </p:tavLst>
                                    </p:anim>
                                    <p:animEffect transition="out" filter="fade">
                                      <p:cBhvr>
                                        <p:cTn id="25" dur="1000"/>
                                        <p:tgtEl>
                                          <p:spTgt spid="14358"/>
                                        </p:tgtEl>
                                      </p:cBhvr>
                                    </p:animEffect>
                                    <p:set>
                                      <p:cBhvr>
                                        <p:cTn id="26" dur="1" fill="hold">
                                          <p:stCondLst>
                                            <p:cond delay="999"/>
                                          </p:stCondLst>
                                        </p:cTn>
                                        <p:tgtEl>
                                          <p:spTgt spid="1435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4360"/>
                                        </p:tgtEl>
                                        <p:attrNameLst>
                                          <p:attrName>style.visibility</p:attrName>
                                        </p:attrNameLst>
                                      </p:cBhvr>
                                      <p:to>
                                        <p:strVal val="visible"/>
                                      </p:to>
                                    </p:set>
                                    <p:animEffect transition="in" filter="fade">
                                      <p:cBhvr>
                                        <p:cTn id="31" dur="1000"/>
                                        <p:tgtEl>
                                          <p:spTgt spid="14360"/>
                                        </p:tgtEl>
                                      </p:cBhvr>
                                    </p:animEffect>
                                    <p:anim calcmode="lin" valueType="num">
                                      <p:cBhvr>
                                        <p:cTn id="32" dur="1000" fill="hold"/>
                                        <p:tgtEl>
                                          <p:spTgt spid="14360"/>
                                        </p:tgtEl>
                                        <p:attrNameLst>
                                          <p:attrName>ppt_x</p:attrName>
                                        </p:attrNameLst>
                                      </p:cBhvr>
                                      <p:tavLst>
                                        <p:tav tm="0">
                                          <p:val>
                                            <p:strVal val="#ppt_x"/>
                                          </p:val>
                                        </p:tav>
                                        <p:tav tm="100000">
                                          <p:val>
                                            <p:strVal val="#ppt_x"/>
                                          </p:val>
                                        </p:tav>
                                      </p:tavLst>
                                    </p:anim>
                                    <p:anim calcmode="lin" valueType="num">
                                      <p:cBhvr>
                                        <p:cTn id="33" dur="1000" fill="hold"/>
                                        <p:tgtEl>
                                          <p:spTgt spid="1436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5" presetClass="exit" presetSubtype="0" fill="hold" nodeType="clickEffect">
                                  <p:stCondLst>
                                    <p:cond delay="0"/>
                                  </p:stCondLst>
                                  <p:childTnLst>
                                    <p:anim calcmode="lin" valueType="num">
                                      <p:cBhvr>
                                        <p:cTn id="37" dur="1000"/>
                                        <p:tgtEl>
                                          <p:spTgt spid="14360"/>
                                        </p:tgtEl>
                                        <p:attrNameLst>
                                          <p:attrName>ppt_w</p:attrName>
                                        </p:attrNameLst>
                                      </p:cBhvr>
                                      <p:tavLst>
                                        <p:tav tm="0">
                                          <p:val>
                                            <p:strVal val="ppt_w"/>
                                          </p:val>
                                        </p:tav>
                                        <p:tav tm="100000">
                                          <p:val>
                                            <p:strVal val="ppt_w*0.70"/>
                                          </p:val>
                                        </p:tav>
                                      </p:tavLst>
                                    </p:anim>
                                    <p:anim calcmode="lin" valueType="num">
                                      <p:cBhvr>
                                        <p:cTn id="38" dur="1000"/>
                                        <p:tgtEl>
                                          <p:spTgt spid="14360"/>
                                        </p:tgtEl>
                                        <p:attrNameLst>
                                          <p:attrName>ppt_h</p:attrName>
                                        </p:attrNameLst>
                                      </p:cBhvr>
                                      <p:tavLst>
                                        <p:tav tm="0">
                                          <p:val>
                                            <p:strVal val="ppt_h"/>
                                          </p:val>
                                        </p:tav>
                                        <p:tav tm="100000">
                                          <p:val>
                                            <p:strVal val="ppt_h"/>
                                          </p:val>
                                        </p:tav>
                                      </p:tavLst>
                                    </p:anim>
                                    <p:animEffect transition="out" filter="fade">
                                      <p:cBhvr>
                                        <p:cTn id="39" dur="1000"/>
                                        <p:tgtEl>
                                          <p:spTgt spid="14360"/>
                                        </p:tgtEl>
                                      </p:cBhvr>
                                    </p:animEffect>
                                    <p:set>
                                      <p:cBhvr>
                                        <p:cTn id="40" dur="1" fill="hold">
                                          <p:stCondLst>
                                            <p:cond delay="999"/>
                                          </p:stCondLst>
                                        </p:cTn>
                                        <p:tgtEl>
                                          <p:spTgt spid="1436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4362"/>
                                        </p:tgtEl>
                                        <p:attrNameLst>
                                          <p:attrName>style.visibility</p:attrName>
                                        </p:attrNameLst>
                                      </p:cBhvr>
                                      <p:to>
                                        <p:strVal val="visible"/>
                                      </p:to>
                                    </p:set>
                                    <p:animEffect transition="in" filter="fade">
                                      <p:cBhvr>
                                        <p:cTn id="45" dur="1000"/>
                                        <p:tgtEl>
                                          <p:spTgt spid="14362"/>
                                        </p:tgtEl>
                                      </p:cBhvr>
                                    </p:animEffect>
                                    <p:anim calcmode="lin" valueType="num">
                                      <p:cBhvr>
                                        <p:cTn id="46" dur="1000" fill="hold"/>
                                        <p:tgtEl>
                                          <p:spTgt spid="14362"/>
                                        </p:tgtEl>
                                        <p:attrNameLst>
                                          <p:attrName>ppt_x</p:attrName>
                                        </p:attrNameLst>
                                      </p:cBhvr>
                                      <p:tavLst>
                                        <p:tav tm="0">
                                          <p:val>
                                            <p:strVal val="#ppt_x"/>
                                          </p:val>
                                        </p:tav>
                                        <p:tav tm="100000">
                                          <p:val>
                                            <p:strVal val="#ppt_x"/>
                                          </p:val>
                                        </p:tav>
                                      </p:tavLst>
                                    </p:anim>
                                    <p:anim calcmode="lin" valueType="num">
                                      <p:cBhvr>
                                        <p:cTn id="47" dur="1000" fill="hold"/>
                                        <p:tgtEl>
                                          <p:spTgt spid="1436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5" presetClass="exit" presetSubtype="0" fill="hold" nodeType="clickEffect">
                                  <p:stCondLst>
                                    <p:cond delay="0"/>
                                  </p:stCondLst>
                                  <p:childTnLst>
                                    <p:anim calcmode="lin" valueType="num">
                                      <p:cBhvr>
                                        <p:cTn id="51" dur="1000"/>
                                        <p:tgtEl>
                                          <p:spTgt spid="14362"/>
                                        </p:tgtEl>
                                        <p:attrNameLst>
                                          <p:attrName>ppt_w</p:attrName>
                                        </p:attrNameLst>
                                      </p:cBhvr>
                                      <p:tavLst>
                                        <p:tav tm="0">
                                          <p:val>
                                            <p:strVal val="ppt_w"/>
                                          </p:val>
                                        </p:tav>
                                        <p:tav tm="100000">
                                          <p:val>
                                            <p:strVal val="ppt_w*0.70"/>
                                          </p:val>
                                        </p:tav>
                                      </p:tavLst>
                                    </p:anim>
                                    <p:anim calcmode="lin" valueType="num">
                                      <p:cBhvr>
                                        <p:cTn id="52" dur="1000"/>
                                        <p:tgtEl>
                                          <p:spTgt spid="14362"/>
                                        </p:tgtEl>
                                        <p:attrNameLst>
                                          <p:attrName>ppt_h</p:attrName>
                                        </p:attrNameLst>
                                      </p:cBhvr>
                                      <p:tavLst>
                                        <p:tav tm="0">
                                          <p:val>
                                            <p:strVal val="ppt_h"/>
                                          </p:val>
                                        </p:tav>
                                        <p:tav tm="100000">
                                          <p:val>
                                            <p:strVal val="ppt_h"/>
                                          </p:val>
                                        </p:tav>
                                      </p:tavLst>
                                    </p:anim>
                                    <p:animEffect transition="out" filter="fade">
                                      <p:cBhvr>
                                        <p:cTn id="53" dur="1000"/>
                                        <p:tgtEl>
                                          <p:spTgt spid="14362"/>
                                        </p:tgtEl>
                                      </p:cBhvr>
                                    </p:animEffect>
                                    <p:set>
                                      <p:cBhvr>
                                        <p:cTn id="54" dur="1" fill="hold">
                                          <p:stCondLst>
                                            <p:cond delay="999"/>
                                          </p:stCondLst>
                                        </p:cTn>
                                        <p:tgtEl>
                                          <p:spTgt spid="1436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4364"/>
                                        </p:tgtEl>
                                        <p:attrNameLst>
                                          <p:attrName>style.visibility</p:attrName>
                                        </p:attrNameLst>
                                      </p:cBhvr>
                                      <p:to>
                                        <p:strVal val="visible"/>
                                      </p:to>
                                    </p:set>
                                    <p:animEffect transition="in" filter="fade">
                                      <p:cBhvr>
                                        <p:cTn id="59" dur="1000"/>
                                        <p:tgtEl>
                                          <p:spTgt spid="14364"/>
                                        </p:tgtEl>
                                      </p:cBhvr>
                                    </p:animEffect>
                                    <p:anim calcmode="lin" valueType="num">
                                      <p:cBhvr>
                                        <p:cTn id="60" dur="1000" fill="hold"/>
                                        <p:tgtEl>
                                          <p:spTgt spid="14364"/>
                                        </p:tgtEl>
                                        <p:attrNameLst>
                                          <p:attrName>ppt_x</p:attrName>
                                        </p:attrNameLst>
                                      </p:cBhvr>
                                      <p:tavLst>
                                        <p:tav tm="0">
                                          <p:val>
                                            <p:strVal val="#ppt_x"/>
                                          </p:val>
                                        </p:tav>
                                        <p:tav tm="100000">
                                          <p:val>
                                            <p:strVal val="#ppt_x"/>
                                          </p:val>
                                        </p:tav>
                                      </p:tavLst>
                                    </p:anim>
                                    <p:anim calcmode="lin" valueType="num">
                                      <p:cBhvr>
                                        <p:cTn id="61" dur="1000" fill="hold"/>
                                        <p:tgtEl>
                                          <p:spTgt spid="1436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55" presetClass="exit" presetSubtype="0" fill="hold" nodeType="clickEffect">
                                  <p:stCondLst>
                                    <p:cond delay="0"/>
                                  </p:stCondLst>
                                  <p:childTnLst>
                                    <p:anim calcmode="lin" valueType="num">
                                      <p:cBhvr>
                                        <p:cTn id="65" dur="1000"/>
                                        <p:tgtEl>
                                          <p:spTgt spid="14364"/>
                                        </p:tgtEl>
                                        <p:attrNameLst>
                                          <p:attrName>ppt_w</p:attrName>
                                        </p:attrNameLst>
                                      </p:cBhvr>
                                      <p:tavLst>
                                        <p:tav tm="0">
                                          <p:val>
                                            <p:strVal val="ppt_w"/>
                                          </p:val>
                                        </p:tav>
                                        <p:tav tm="100000">
                                          <p:val>
                                            <p:strVal val="ppt_w*0.70"/>
                                          </p:val>
                                        </p:tav>
                                      </p:tavLst>
                                    </p:anim>
                                    <p:anim calcmode="lin" valueType="num">
                                      <p:cBhvr>
                                        <p:cTn id="66" dur="1000"/>
                                        <p:tgtEl>
                                          <p:spTgt spid="14364"/>
                                        </p:tgtEl>
                                        <p:attrNameLst>
                                          <p:attrName>ppt_h</p:attrName>
                                        </p:attrNameLst>
                                      </p:cBhvr>
                                      <p:tavLst>
                                        <p:tav tm="0">
                                          <p:val>
                                            <p:strVal val="ppt_h"/>
                                          </p:val>
                                        </p:tav>
                                        <p:tav tm="100000">
                                          <p:val>
                                            <p:strVal val="ppt_h"/>
                                          </p:val>
                                        </p:tav>
                                      </p:tavLst>
                                    </p:anim>
                                    <p:animEffect transition="out" filter="fade">
                                      <p:cBhvr>
                                        <p:cTn id="67" dur="1000"/>
                                        <p:tgtEl>
                                          <p:spTgt spid="14364"/>
                                        </p:tgtEl>
                                      </p:cBhvr>
                                    </p:animEffect>
                                    <p:set>
                                      <p:cBhvr>
                                        <p:cTn id="68" dur="1" fill="hold">
                                          <p:stCondLst>
                                            <p:cond delay="999"/>
                                          </p:stCondLst>
                                        </p:cTn>
                                        <p:tgtEl>
                                          <p:spTgt spid="1436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4370"/>
                                        </p:tgtEl>
                                        <p:attrNameLst>
                                          <p:attrName>style.visibility</p:attrName>
                                        </p:attrNameLst>
                                      </p:cBhvr>
                                      <p:to>
                                        <p:strVal val="visible"/>
                                      </p:to>
                                    </p:set>
                                    <p:animEffect transition="in" filter="fade">
                                      <p:cBhvr>
                                        <p:cTn id="73" dur="1000"/>
                                        <p:tgtEl>
                                          <p:spTgt spid="14370"/>
                                        </p:tgtEl>
                                      </p:cBhvr>
                                    </p:animEffect>
                                    <p:anim calcmode="lin" valueType="num">
                                      <p:cBhvr>
                                        <p:cTn id="74" dur="1000" fill="hold"/>
                                        <p:tgtEl>
                                          <p:spTgt spid="14370"/>
                                        </p:tgtEl>
                                        <p:attrNameLst>
                                          <p:attrName>ppt_x</p:attrName>
                                        </p:attrNameLst>
                                      </p:cBhvr>
                                      <p:tavLst>
                                        <p:tav tm="0">
                                          <p:val>
                                            <p:strVal val="#ppt_x"/>
                                          </p:val>
                                        </p:tav>
                                        <p:tav tm="100000">
                                          <p:val>
                                            <p:strVal val="#ppt_x"/>
                                          </p:val>
                                        </p:tav>
                                      </p:tavLst>
                                    </p:anim>
                                    <p:anim calcmode="lin" valueType="num">
                                      <p:cBhvr>
                                        <p:cTn id="75" dur="1000" fill="hold"/>
                                        <p:tgtEl>
                                          <p:spTgt spid="14370"/>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55" presetClass="exit" presetSubtype="0" fill="hold" nodeType="clickEffect">
                                  <p:stCondLst>
                                    <p:cond delay="0"/>
                                  </p:stCondLst>
                                  <p:childTnLst>
                                    <p:anim calcmode="lin" valueType="num">
                                      <p:cBhvr>
                                        <p:cTn id="79" dur="1000"/>
                                        <p:tgtEl>
                                          <p:spTgt spid="14370"/>
                                        </p:tgtEl>
                                        <p:attrNameLst>
                                          <p:attrName>ppt_w</p:attrName>
                                        </p:attrNameLst>
                                      </p:cBhvr>
                                      <p:tavLst>
                                        <p:tav tm="0">
                                          <p:val>
                                            <p:strVal val="ppt_w"/>
                                          </p:val>
                                        </p:tav>
                                        <p:tav tm="100000">
                                          <p:val>
                                            <p:strVal val="ppt_w*0.70"/>
                                          </p:val>
                                        </p:tav>
                                      </p:tavLst>
                                    </p:anim>
                                    <p:anim calcmode="lin" valueType="num">
                                      <p:cBhvr>
                                        <p:cTn id="80" dur="1000"/>
                                        <p:tgtEl>
                                          <p:spTgt spid="14370"/>
                                        </p:tgtEl>
                                        <p:attrNameLst>
                                          <p:attrName>ppt_h</p:attrName>
                                        </p:attrNameLst>
                                      </p:cBhvr>
                                      <p:tavLst>
                                        <p:tav tm="0">
                                          <p:val>
                                            <p:strVal val="ppt_h"/>
                                          </p:val>
                                        </p:tav>
                                        <p:tav tm="100000">
                                          <p:val>
                                            <p:strVal val="ppt_h"/>
                                          </p:val>
                                        </p:tav>
                                      </p:tavLst>
                                    </p:anim>
                                    <p:animEffect transition="out" filter="fade">
                                      <p:cBhvr>
                                        <p:cTn id="81" dur="1000"/>
                                        <p:tgtEl>
                                          <p:spTgt spid="14370"/>
                                        </p:tgtEl>
                                      </p:cBhvr>
                                    </p:animEffect>
                                    <p:set>
                                      <p:cBhvr>
                                        <p:cTn id="82" dur="1" fill="hold">
                                          <p:stCondLst>
                                            <p:cond delay="999"/>
                                          </p:stCondLst>
                                        </p:cTn>
                                        <p:tgtEl>
                                          <p:spTgt spid="1437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14372"/>
                                        </p:tgtEl>
                                        <p:attrNameLst>
                                          <p:attrName>style.visibility</p:attrName>
                                        </p:attrNameLst>
                                      </p:cBhvr>
                                      <p:to>
                                        <p:strVal val="visible"/>
                                      </p:to>
                                    </p:set>
                                    <p:animEffect transition="in" filter="fade">
                                      <p:cBhvr>
                                        <p:cTn id="87" dur="1000"/>
                                        <p:tgtEl>
                                          <p:spTgt spid="14372"/>
                                        </p:tgtEl>
                                      </p:cBhvr>
                                    </p:animEffect>
                                    <p:anim calcmode="lin" valueType="num">
                                      <p:cBhvr>
                                        <p:cTn id="88" dur="1000" fill="hold"/>
                                        <p:tgtEl>
                                          <p:spTgt spid="14372"/>
                                        </p:tgtEl>
                                        <p:attrNameLst>
                                          <p:attrName>ppt_x</p:attrName>
                                        </p:attrNameLst>
                                      </p:cBhvr>
                                      <p:tavLst>
                                        <p:tav tm="0">
                                          <p:val>
                                            <p:strVal val="#ppt_x"/>
                                          </p:val>
                                        </p:tav>
                                        <p:tav tm="100000">
                                          <p:val>
                                            <p:strVal val="#ppt_x"/>
                                          </p:val>
                                        </p:tav>
                                      </p:tavLst>
                                    </p:anim>
                                    <p:anim calcmode="lin" valueType="num">
                                      <p:cBhvr>
                                        <p:cTn id="89" dur="1000" fill="hold"/>
                                        <p:tgtEl>
                                          <p:spTgt spid="143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7678-D2F9-87AC-C4D5-768A04B2AA54}"/>
              </a:ext>
            </a:extLst>
          </p:cNvPr>
          <p:cNvSpPr>
            <a:spLocks noGrp="1"/>
          </p:cNvSpPr>
          <p:nvPr>
            <p:ph type="title"/>
          </p:nvPr>
        </p:nvSpPr>
        <p:spPr>
          <a:xfrm>
            <a:off x="800230" y="766051"/>
            <a:ext cx="4611014" cy="598305"/>
          </a:xfrm>
        </p:spPr>
        <p:txBody>
          <a:bodyPr/>
          <a:lstStyle/>
          <a:p>
            <a:r>
              <a:rPr lang="en-IN" dirty="0"/>
              <a:t>Custom Routing</a:t>
            </a:r>
          </a:p>
        </p:txBody>
      </p:sp>
      <p:pic>
        <p:nvPicPr>
          <p:cNvPr id="9" name="Picture 8">
            <a:extLst>
              <a:ext uri="{FF2B5EF4-FFF2-40B4-BE49-F238E27FC236}">
                <a16:creationId xmlns:a16="http://schemas.microsoft.com/office/drawing/2014/main" id="{084C665D-478A-A4D9-49A4-609627236A2E}"/>
              </a:ext>
            </a:extLst>
          </p:cNvPr>
          <p:cNvPicPr>
            <a:picLocks noChangeAspect="1"/>
          </p:cNvPicPr>
          <p:nvPr/>
        </p:nvPicPr>
        <p:blipFill>
          <a:blip r:embed="rId2"/>
          <a:stretch>
            <a:fillRect/>
          </a:stretch>
        </p:blipFill>
        <p:spPr>
          <a:xfrm>
            <a:off x="1077239" y="1465291"/>
            <a:ext cx="11198268" cy="5998258"/>
          </a:xfrm>
          <a:prstGeom prst="rect">
            <a:avLst/>
          </a:prstGeom>
        </p:spPr>
      </p:pic>
      <p:pic>
        <p:nvPicPr>
          <p:cNvPr id="15362" name="Picture 2" descr="VS Code with console output logging hot reload in actions">
            <a:extLst>
              <a:ext uri="{FF2B5EF4-FFF2-40B4-BE49-F238E27FC236}">
                <a16:creationId xmlns:a16="http://schemas.microsoft.com/office/drawing/2014/main" id="{988114D0-30B8-ABEB-986D-723D53BF7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239" y="1376785"/>
            <a:ext cx="13340219" cy="60867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WA CLI rendered page with Edge Dev Tools opened and the Login link element's href attribute highlighted">
            <a:extLst>
              <a:ext uri="{FF2B5EF4-FFF2-40B4-BE49-F238E27FC236}">
                <a16:creationId xmlns:a16="http://schemas.microsoft.com/office/drawing/2014/main" id="{63583286-D242-0501-3F0D-48C6D0A52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28788"/>
            <a:ext cx="14630400" cy="4770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xit" presetSubtype="0" fill="hold" nodeType="clickEffect">
                                  <p:stCondLst>
                                    <p:cond delay="0"/>
                                  </p:stCondLst>
                                  <p:childTnLst>
                                    <p:anim calcmode="lin" valueType="num">
                                      <p:cBhvr>
                                        <p:cTn id="12" dur="1000"/>
                                        <p:tgtEl>
                                          <p:spTgt spid="9"/>
                                        </p:tgtEl>
                                        <p:attrNameLst>
                                          <p:attrName>ppt_w</p:attrName>
                                        </p:attrNameLst>
                                      </p:cBhvr>
                                      <p:tavLst>
                                        <p:tav tm="0">
                                          <p:val>
                                            <p:strVal val="ppt_w"/>
                                          </p:val>
                                        </p:tav>
                                        <p:tav tm="100000">
                                          <p:val>
                                            <p:strVal val="ppt_w*0.70"/>
                                          </p:val>
                                        </p:tav>
                                      </p:tavLst>
                                    </p:anim>
                                    <p:anim calcmode="lin" valueType="num">
                                      <p:cBhvr>
                                        <p:cTn id="13" dur="1000"/>
                                        <p:tgtEl>
                                          <p:spTgt spid="9"/>
                                        </p:tgtEl>
                                        <p:attrNameLst>
                                          <p:attrName>ppt_h</p:attrName>
                                        </p:attrNameLst>
                                      </p:cBhvr>
                                      <p:tavLst>
                                        <p:tav tm="0">
                                          <p:val>
                                            <p:strVal val="ppt_h"/>
                                          </p:val>
                                        </p:tav>
                                        <p:tav tm="100000">
                                          <p:val>
                                            <p:strVal val="ppt_h"/>
                                          </p:val>
                                        </p:tav>
                                      </p:tavLst>
                                    </p:anim>
                                    <p:animEffect transition="out" filter="fade">
                                      <p:cBhvr>
                                        <p:cTn id="14" dur="1000"/>
                                        <p:tgtEl>
                                          <p:spTgt spid="9"/>
                                        </p:tgtEl>
                                      </p:cBhvr>
                                    </p:animEffect>
                                    <p:set>
                                      <p:cBhvr>
                                        <p:cTn id="15" dur="1" fill="hold">
                                          <p:stCondLst>
                                            <p:cond delay="9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5362"/>
                                        </p:tgtEl>
                                        <p:attrNameLst>
                                          <p:attrName>style.visibility</p:attrName>
                                        </p:attrNameLst>
                                      </p:cBhvr>
                                      <p:to>
                                        <p:strVal val="visible"/>
                                      </p:to>
                                    </p:set>
                                    <p:anim calcmode="lin" valueType="num">
                                      <p:cBhvr>
                                        <p:cTn id="20" dur="500" fill="hold"/>
                                        <p:tgtEl>
                                          <p:spTgt spid="15362"/>
                                        </p:tgtEl>
                                        <p:attrNameLst>
                                          <p:attrName>ppt_w</p:attrName>
                                        </p:attrNameLst>
                                      </p:cBhvr>
                                      <p:tavLst>
                                        <p:tav tm="0">
                                          <p:val>
                                            <p:fltVal val="0"/>
                                          </p:val>
                                        </p:tav>
                                        <p:tav tm="100000">
                                          <p:val>
                                            <p:strVal val="#ppt_w"/>
                                          </p:val>
                                        </p:tav>
                                      </p:tavLst>
                                    </p:anim>
                                    <p:anim calcmode="lin" valueType="num">
                                      <p:cBhvr>
                                        <p:cTn id="21" dur="500" fill="hold"/>
                                        <p:tgtEl>
                                          <p:spTgt spid="15362"/>
                                        </p:tgtEl>
                                        <p:attrNameLst>
                                          <p:attrName>ppt_h</p:attrName>
                                        </p:attrNameLst>
                                      </p:cBhvr>
                                      <p:tavLst>
                                        <p:tav tm="0">
                                          <p:val>
                                            <p:fltVal val="0"/>
                                          </p:val>
                                        </p:tav>
                                        <p:tav tm="100000">
                                          <p:val>
                                            <p:strVal val="#ppt_h"/>
                                          </p:val>
                                        </p:tav>
                                      </p:tavLst>
                                    </p:anim>
                                    <p:animEffect transition="in" filter="fade">
                                      <p:cBhvr>
                                        <p:cTn id="22" dur="500"/>
                                        <p:tgtEl>
                                          <p:spTgt spid="15362"/>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xit" presetSubtype="0" fill="hold" nodeType="clickEffect">
                                  <p:stCondLst>
                                    <p:cond delay="0"/>
                                  </p:stCondLst>
                                  <p:childTnLst>
                                    <p:anim calcmode="lin" valueType="num">
                                      <p:cBhvr>
                                        <p:cTn id="26" dur="1000"/>
                                        <p:tgtEl>
                                          <p:spTgt spid="15362"/>
                                        </p:tgtEl>
                                        <p:attrNameLst>
                                          <p:attrName>ppt_w</p:attrName>
                                        </p:attrNameLst>
                                      </p:cBhvr>
                                      <p:tavLst>
                                        <p:tav tm="0">
                                          <p:val>
                                            <p:strVal val="ppt_w"/>
                                          </p:val>
                                        </p:tav>
                                        <p:tav tm="100000">
                                          <p:val>
                                            <p:strVal val="ppt_w*0.70"/>
                                          </p:val>
                                        </p:tav>
                                      </p:tavLst>
                                    </p:anim>
                                    <p:anim calcmode="lin" valueType="num">
                                      <p:cBhvr>
                                        <p:cTn id="27" dur="1000"/>
                                        <p:tgtEl>
                                          <p:spTgt spid="15362"/>
                                        </p:tgtEl>
                                        <p:attrNameLst>
                                          <p:attrName>ppt_h</p:attrName>
                                        </p:attrNameLst>
                                      </p:cBhvr>
                                      <p:tavLst>
                                        <p:tav tm="0">
                                          <p:val>
                                            <p:strVal val="ppt_h"/>
                                          </p:val>
                                        </p:tav>
                                        <p:tav tm="100000">
                                          <p:val>
                                            <p:strVal val="ppt_h"/>
                                          </p:val>
                                        </p:tav>
                                      </p:tavLst>
                                    </p:anim>
                                    <p:animEffect transition="out" filter="fade">
                                      <p:cBhvr>
                                        <p:cTn id="28" dur="1000"/>
                                        <p:tgtEl>
                                          <p:spTgt spid="15362"/>
                                        </p:tgtEl>
                                      </p:cBhvr>
                                    </p:animEffect>
                                    <p:set>
                                      <p:cBhvr>
                                        <p:cTn id="29" dur="1" fill="hold">
                                          <p:stCondLst>
                                            <p:cond delay="999"/>
                                          </p:stCondLst>
                                        </p:cTn>
                                        <p:tgtEl>
                                          <p:spTgt spid="1536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5364"/>
                                        </p:tgtEl>
                                        <p:attrNameLst>
                                          <p:attrName>style.visibility</p:attrName>
                                        </p:attrNameLst>
                                      </p:cBhvr>
                                      <p:to>
                                        <p:strVal val="visible"/>
                                      </p:to>
                                    </p:set>
                                    <p:anim calcmode="lin" valueType="num">
                                      <p:cBhvr additive="base">
                                        <p:cTn id="34" dur="500" fill="hold"/>
                                        <p:tgtEl>
                                          <p:spTgt spid="15364"/>
                                        </p:tgtEl>
                                        <p:attrNameLst>
                                          <p:attrName>ppt_x</p:attrName>
                                        </p:attrNameLst>
                                      </p:cBhvr>
                                      <p:tavLst>
                                        <p:tav tm="0">
                                          <p:val>
                                            <p:strVal val="#ppt_x"/>
                                          </p:val>
                                        </p:tav>
                                        <p:tav tm="100000">
                                          <p:val>
                                            <p:strVal val="#ppt_x"/>
                                          </p:val>
                                        </p:tav>
                                      </p:tavLst>
                                    </p:anim>
                                    <p:anim calcmode="lin" valueType="num">
                                      <p:cBhvr additive="base">
                                        <p:cTn id="35"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5D4B-98B8-2D61-68D5-86BDCD888A73}"/>
              </a:ext>
            </a:extLst>
          </p:cNvPr>
          <p:cNvSpPr>
            <a:spLocks noGrp="1"/>
          </p:cNvSpPr>
          <p:nvPr>
            <p:ph type="title"/>
          </p:nvPr>
        </p:nvSpPr>
        <p:spPr>
          <a:xfrm>
            <a:off x="800231" y="-430559"/>
            <a:ext cx="5913720" cy="1794915"/>
          </a:xfrm>
        </p:spPr>
        <p:txBody>
          <a:bodyPr/>
          <a:lstStyle/>
          <a:p>
            <a:r>
              <a:rPr lang="en-IN" dirty="0"/>
              <a:t>Secure Routes by Role</a:t>
            </a:r>
          </a:p>
        </p:txBody>
      </p:sp>
      <p:sp>
        <p:nvSpPr>
          <p:cNvPr id="3" name="Text Placeholder 2">
            <a:extLst>
              <a:ext uri="{FF2B5EF4-FFF2-40B4-BE49-F238E27FC236}">
                <a16:creationId xmlns:a16="http://schemas.microsoft.com/office/drawing/2014/main" id="{E1139E4B-D613-F9F6-C276-C7A9E81D704A}"/>
              </a:ext>
            </a:extLst>
          </p:cNvPr>
          <p:cNvSpPr>
            <a:spLocks noGrp="1"/>
          </p:cNvSpPr>
          <p:nvPr>
            <p:ph type="body" sz="quarter" idx="12"/>
          </p:nvPr>
        </p:nvSpPr>
        <p:spPr/>
        <p:txBody>
          <a:bodyPr/>
          <a:lstStyle/>
          <a:p>
            <a:endParaRPr lang="en-IN"/>
          </a:p>
        </p:txBody>
      </p:sp>
      <p:pic>
        <p:nvPicPr>
          <p:cNvPr id="5" name="Picture 4">
            <a:extLst>
              <a:ext uri="{FF2B5EF4-FFF2-40B4-BE49-F238E27FC236}">
                <a16:creationId xmlns:a16="http://schemas.microsoft.com/office/drawing/2014/main" id="{EB85665B-D6D7-C622-2C9C-EFFB4B45D63A}"/>
              </a:ext>
            </a:extLst>
          </p:cNvPr>
          <p:cNvPicPr>
            <a:picLocks noChangeAspect="1"/>
          </p:cNvPicPr>
          <p:nvPr/>
        </p:nvPicPr>
        <p:blipFill>
          <a:blip r:embed="rId2"/>
          <a:stretch>
            <a:fillRect/>
          </a:stretch>
        </p:blipFill>
        <p:spPr>
          <a:xfrm>
            <a:off x="1171182" y="1808241"/>
            <a:ext cx="10020821" cy="2306559"/>
          </a:xfrm>
          <a:prstGeom prst="rect">
            <a:avLst/>
          </a:prstGeom>
        </p:spPr>
      </p:pic>
      <p:pic>
        <p:nvPicPr>
          <p:cNvPr id="7" name="Picture 6">
            <a:extLst>
              <a:ext uri="{FF2B5EF4-FFF2-40B4-BE49-F238E27FC236}">
                <a16:creationId xmlns:a16="http://schemas.microsoft.com/office/drawing/2014/main" id="{D91CA963-F534-DD6F-B2ED-03890DFE5166}"/>
              </a:ext>
            </a:extLst>
          </p:cNvPr>
          <p:cNvPicPr>
            <a:picLocks noChangeAspect="1"/>
          </p:cNvPicPr>
          <p:nvPr/>
        </p:nvPicPr>
        <p:blipFill>
          <a:blip r:embed="rId3"/>
          <a:stretch>
            <a:fillRect/>
          </a:stretch>
        </p:blipFill>
        <p:spPr>
          <a:xfrm>
            <a:off x="1171182" y="4476820"/>
            <a:ext cx="10020821" cy="2406593"/>
          </a:xfrm>
          <a:prstGeom prst="rect">
            <a:avLst/>
          </a:prstGeom>
        </p:spPr>
      </p:pic>
      <p:pic>
        <p:nvPicPr>
          <p:cNvPr id="16386" name="Picture 2" descr="SWA CLI emulator rendered a 401 page">
            <a:extLst>
              <a:ext uri="{FF2B5EF4-FFF2-40B4-BE49-F238E27FC236}">
                <a16:creationId xmlns:a16="http://schemas.microsoft.com/office/drawing/2014/main" id="{E76755E2-4A52-39D6-410E-0F9EF725A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766" y="1615858"/>
            <a:ext cx="10248185" cy="526755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Counter page accessed with a Login link showing that page is open to anonymous access">
            <a:extLst>
              <a:ext uri="{FF2B5EF4-FFF2-40B4-BE49-F238E27FC236}">
                <a16:creationId xmlns:a16="http://schemas.microsoft.com/office/drawing/2014/main" id="{45C5F4C1-8CE0-62E7-2AFA-74667B8E43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766" y="1573359"/>
            <a:ext cx="10525930" cy="5958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17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6386"/>
                                        </p:tgtEl>
                                        <p:attrNameLst>
                                          <p:attrName>style.visibility</p:attrName>
                                        </p:attrNameLst>
                                      </p:cBhvr>
                                      <p:to>
                                        <p:strVal val="visible"/>
                                      </p:to>
                                    </p:set>
                                    <p:anim calcmode="lin" valueType="num">
                                      <p:cBhvr additive="base">
                                        <p:cTn id="20" dur="500" fill="hold"/>
                                        <p:tgtEl>
                                          <p:spTgt spid="16386"/>
                                        </p:tgtEl>
                                        <p:attrNameLst>
                                          <p:attrName>ppt_x</p:attrName>
                                        </p:attrNameLst>
                                      </p:cBhvr>
                                      <p:tavLst>
                                        <p:tav tm="0">
                                          <p:val>
                                            <p:strVal val="#ppt_x"/>
                                          </p:val>
                                        </p:tav>
                                        <p:tav tm="100000">
                                          <p:val>
                                            <p:strVal val="#ppt_x"/>
                                          </p:val>
                                        </p:tav>
                                      </p:tavLst>
                                    </p:anim>
                                    <p:anim calcmode="lin" valueType="num">
                                      <p:cBhvr additive="base">
                                        <p:cTn id="21"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6390"/>
                                        </p:tgtEl>
                                        <p:attrNameLst>
                                          <p:attrName>style.visibility</p:attrName>
                                        </p:attrNameLst>
                                      </p:cBhvr>
                                      <p:to>
                                        <p:strVal val="visible"/>
                                      </p:to>
                                    </p:set>
                                    <p:animEffect transition="in" filter="fade">
                                      <p:cBhvr>
                                        <p:cTn id="26" dur="1000"/>
                                        <p:tgtEl>
                                          <p:spTgt spid="16390"/>
                                        </p:tgtEl>
                                      </p:cBhvr>
                                    </p:animEffect>
                                    <p:anim calcmode="lin" valueType="num">
                                      <p:cBhvr>
                                        <p:cTn id="27" dur="1000" fill="hold"/>
                                        <p:tgtEl>
                                          <p:spTgt spid="16390"/>
                                        </p:tgtEl>
                                        <p:attrNameLst>
                                          <p:attrName>ppt_x</p:attrName>
                                        </p:attrNameLst>
                                      </p:cBhvr>
                                      <p:tavLst>
                                        <p:tav tm="0">
                                          <p:val>
                                            <p:strVal val="#ppt_x"/>
                                          </p:val>
                                        </p:tav>
                                        <p:tav tm="100000">
                                          <p:val>
                                            <p:strVal val="#ppt_x"/>
                                          </p:val>
                                        </p:tav>
                                      </p:tavLst>
                                    </p:anim>
                                    <p:anim calcmode="lin" valueType="num">
                                      <p:cBhvr>
                                        <p:cTn id="28" dur="1000" fill="hold"/>
                                        <p:tgtEl>
                                          <p:spTgt spid="163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41F6-8307-DC40-1B83-B6B388EE897B}"/>
              </a:ext>
            </a:extLst>
          </p:cNvPr>
          <p:cNvSpPr>
            <a:spLocks noGrp="1"/>
          </p:cNvSpPr>
          <p:nvPr>
            <p:ph type="title"/>
          </p:nvPr>
        </p:nvSpPr>
        <p:spPr>
          <a:xfrm>
            <a:off x="800231" y="167746"/>
            <a:ext cx="4197654" cy="1196610"/>
          </a:xfrm>
        </p:spPr>
        <p:txBody>
          <a:bodyPr/>
          <a:lstStyle/>
          <a:p>
            <a:r>
              <a:rPr lang="en-IN" dirty="0"/>
              <a:t>Fallback Routes</a:t>
            </a:r>
          </a:p>
        </p:txBody>
      </p:sp>
      <p:sp>
        <p:nvSpPr>
          <p:cNvPr id="3" name="Text Placeholder 2">
            <a:extLst>
              <a:ext uri="{FF2B5EF4-FFF2-40B4-BE49-F238E27FC236}">
                <a16:creationId xmlns:a16="http://schemas.microsoft.com/office/drawing/2014/main" id="{7B60AFB3-F15F-B5F5-9784-2C326DC1C078}"/>
              </a:ext>
            </a:extLst>
          </p:cNvPr>
          <p:cNvSpPr>
            <a:spLocks noGrp="1"/>
          </p:cNvSpPr>
          <p:nvPr>
            <p:ph type="body" sz="quarter" idx="12"/>
          </p:nvPr>
        </p:nvSpPr>
        <p:spPr/>
        <p:txBody>
          <a:bodyPr/>
          <a:lstStyle/>
          <a:p>
            <a:endParaRPr lang="en-IN"/>
          </a:p>
        </p:txBody>
      </p:sp>
      <p:pic>
        <p:nvPicPr>
          <p:cNvPr id="5" name="Picture 4">
            <a:extLst>
              <a:ext uri="{FF2B5EF4-FFF2-40B4-BE49-F238E27FC236}">
                <a16:creationId xmlns:a16="http://schemas.microsoft.com/office/drawing/2014/main" id="{46094455-8530-93BD-67A4-9AEB03641AF6}"/>
              </a:ext>
            </a:extLst>
          </p:cNvPr>
          <p:cNvPicPr>
            <a:picLocks noChangeAspect="1"/>
          </p:cNvPicPr>
          <p:nvPr/>
        </p:nvPicPr>
        <p:blipFill>
          <a:blip r:embed="rId2"/>
          <a:stretch>
            <a:fillRect/>
          </a:stretch>
        </p:blipFill>
        <p:spPr>
          <a:xfrm>
            <a:off x="800230" y="2170261"/>
            <a:ext cx="11343751" cy="2639734"/>
          </a:xfrm>
          <a:prstGeom prst="rect">
            <a:avLst/>
          </a:prstGeom>
        </p:spPr>
      </p:pic>
    </p:spTree>
    <p:extLst>
      <p:ext uri="{BB962C8B-B14F-4D97-AF65-F5344CB8AC3E}">
        <p14:creationId xmlns:p14="http://schemas.microsoft.com/office/powerpoint/2010/main" val="312334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CCFD-66F4-31FA-C251-50791D50A489}"/>
              </a:ext>
            </a:extLst>
          </p:cNvPr>
          <p:cNvSpPr>
            <a:spLocks noGrp="1"/>
          </p:cNvSpPr>
          <p:nvPr>
            <p:ph type="title"/>
          </p:nvPr>
        </p:nvSpPr>
        <p:spPr/>
        <p:txBody>
          <a:bodyPr/>
          <a:lstStyle/>
          <a:p>
            <a:r>
              <a:rPr lang="en-IN" dirty="0"/>
              <a:t>Recap</a:t>
            </a:r>
          </a:p>
        </p:txBody>
      </p:sp>
      <p:sp>
        <p:nvSpPr>
          <p:cNvPr id="5" name="TextBox 4">
            <a:extLst>
              <a:ext uri="{FF2B5EF4-FFF2-40B4-BE49-F238E27FC236}">
                <a16:creationId xmlns:a16="http://schemas.microsoft.com/office/drawing/2014/main" id="{0C932E5F-91FC-BB8C-37F2-700B8A13D908}"/>
              </a:ext>
            </a:extLst>
          </p:cNvPr>
          <p:cNvSpPr txBox="1"/>
          <p:nvPr/>
        </p:nvSpPr>
        <p:spPr>
          <a:xfrm>
            <a:off x="826718" y="2104374"/>
            <a:ext cx="11235847" cy="369332"/>
          </a:xfrm>
          <a:prstGeom prst="rect">
            <a:avLst/>
          </a:prstGeom>
          <a:noFill/>
        </p:spPr>
        <p:txBody>
          <a:bodyPr wrap="square" lIns="0" tIns="0" rIns="0" bIns="0" rtlCol="0">
            <a:spAutoFit/>
          </a:bodyPr>
          <a:lstStyle/>
          <a:p>
            <a:pPr algn="l"/>
            <a:r>
              <a:rPr lang="en-IN" sz="2400" dirty="0">
                <a:gradFill>
                  <a:gsLst>
                    <a:gs pos="2917">
                      <a:schemeClr val="tx1"/>
                    </a:gs>
                    <a:gs pos="30000">
                      <a:schemeClr val="tx1"/>
                    </a:gs>
                  </a:gsLst>
                  <a:lin ang="5400000" scaled="0"/>
                </a:gradFill>
              </a:rPr>
              <a:t>1. Created a Blazor WASM on local workstation</a:t>
            </a:r>
          </a:p>
        </p:txBody>
      </p:sp>
      <p:sp>
        <p:nvSpPr>
          <p:cNvPr id="6" name="TextBox 5">
            <a:extLst>
              <a:ext uri="{FF2B5EF4-FFF2-40B4-BE49-F238E27FC236}">
                <a16:creationId xmlns:a16="http://schemas.microsoft.com/office/drawing/2014/main" id="{3F887983-BB90-769B-F62B-596685DDA576}"/>
              </a:ext>
            </a:extLst>
          </p:cNvPr>
          <p:cNvSpPr txBox="1"/>
          <p:nvPr/>
        </p:nvSpPr>
        <p:spPr>
          <a:xfrm>
            <a:off x="800231" y="2775314"/>
            <a:ext cx="11235847" cy="369332"/>
          </a:xfrm>
          <a:prstGeom prst="rect">
            <a:avLst/>
          </a:prstGeom>
          <a:noFill/>
        </p:spPr>
        <p:txBody>
          <a:bodyPr wrap="square" lIns="0" tIns="0" rIns="0" bIns="0" rtlCol="0">
            <a:spAutoFit/>
          </a:bodyPr>
          <a:lstStyle/>
          <a:p>
            <a:pPr algn="l"/>
            <a:r>
              <a:rPr lang="en-IN" sz="2400" dirty="0">
                <a:gradFill>
                  <a:gsLst>
                    <a:gs pos="2917">
                      <a:schemeClr val="tx1"/>
                    </a:gs>
                    <a:gs pos="30000">
                      <a:schemeClr val="tx1"/>
                    </a:gs>
                  </a:gsLst>
                  <a:lin ang="5400000" scaled="0"/>
                </a:gradFill>
              </a:rPr>
              <a:t>2. </a:t>
            </a:r>
            <a:r>
              <a:rPr lang="en-US" sz="2400" dirty="0">
                <a:gradFill>
                  <a:gsLst>
                    <a:gs pos="2917">
                      <a:schemeClr val="tx1"/>
                    </a:gs>
                    <a:gs pos="30000">
                      <a:schemeClr val="tx1"/>
                    </a:gs>
                  </a:gsLst>
                  <a:lin ang="5400000" scaled="0"/>
                </a:gradFill>
              </a:rPr>
              <a:t>Installed and used the Azure SWA CLI emulator to test the app locally.</a:t>
            </a:r>
            <a:endParaRPr lang="en-IN" sz="24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5D38B94A-3C7E-E768-C03C-EC426B471BE8}"/>
              </a:ext>
            </a:extLst>
          </p:cNvPr>
          <p:cNvSpPr txBox="1"/>
          <p:nvPr/>
        </p:nvSpPr>
        <p:spPr>
          <a:xfrm>
            <a:off x="826718" y="3446254"/>
            <a:ext cx="11235847" cy="369332"/>
          </a:xfrm>
          <a:prstGeom prst="rect">
            <a:avLst/>
          </a:prstGeom>
          <a:noFill/>
        </p:spPr>
        <p:txBody>
          <a:bodyPr wrap="square" lIns="0" tIns="0" rIns="0" bIns="0" rtlCol="0">
            <a:spAutoFit/>
          </a:bodyPr>
          <a:lstStyle/>
          <a:p>
            <a:pPr algn="l"/>
            <a:r>
              <a:rPr lang="en-IN" sz="2400" dirty="0">
                <a:gradFill>
                  <a:gsLst>
                    <a:gs pos="2917">
                      <a:schemeClr val="tx1"/>
                    </a:gs>
                    <a:gs pos="30000">
                      <a:schemeClr val="tx1"/>
                    </a:gs>
                  </a:gsLst>
                  <a:lin ang="5400000" scaled="0"/>
                </a:gradFill>
              </a:rPr>
              <a:t>3. </a:t>
            </a:r>
            <a:r>
              <a:rPr lang="en-US" sz="2400" dirty="0">
                <a:gradFill>
                  <a:gsLst>
                    <a:gs pos="2917">
                      <a:schemeClr val="tx1"/>
                    </a:gs>
                    <a:gs pos="30000">
                      <a:schemeClr val="tx1"/>
                    </a:gs>
                  </a:gsLst>
                  <a:lin ang="5400000" scaled="0"/>
                </a:gradFill>
              </a:rPr>
              <a:t>Configured the app for authentication and authorization.</a:t>
            </a:r>
          </a:p>
        </p:txBody>
      </p:sp>
      <p:sp>
        <p:nvSpPr>
          <p:cNvPr id="8" name="TextBox 7">
            <a:extLst>
              <a:ext uri="{FF2B5EF4-FFF2-40B4-BE49-F238E27FC236}">
                <a16:creationId xmlns:a16="http://schemas.microsoft.com/office/drawing/2014/main" id="{DD1BA799-6391-B68F-3426-305A7EDADD7A}"/>
              </a:ext>
            </a:extLst>
          </p:cNvPr>
          <p:cNvSpPr txBox="1"/>
          <p:nvPr/>
        </p:nvSpPr>
        <p:spPr>
          <a:xfrm>
            <a:off x="800230" y="4114800"/>
            <a:ext cx="11235847"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4. Validated via the SWA CLI the above IAM configuration on our local workstation</a:t>
            </a:r>
          </a:p>
        </p:txBody>
      </p:sp>
      <p:sp>
        <p:nvSpPr>
          <p:cNvPr id="9" name="TextBox 8">
            <a:extLst>
              <a:ext uri="{FF2B5EF4-FFF2-40B4-BE49-F238E27FC236}">
                <a16:creationId xmlns:a16="http://schemas.microsoft.com/office/drawing/2014/main" id="{F4D75BF6-AD99-6025-4995-2707741D035D}"/>
              </a:ext>
            </a:extLst>
          </p:cNvPr>
          <p:cNvSpPr txBox="1"/>
          <p:nvPr/>
        </p:nvSpPr>
        <p:spPr>
          <a:xfrm>
            <a:off x="826718" y="4783346"/>
            <a:ext cx="11235847" cy="738664"/>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5. Pushed our feature branch to GitHub, which was automatically deployed on Azure SWA via GitHub Actions.</a:t>
            </a:r>
          </a:p>
        </p:txBody>
      </p:sp>
      <p:sp>
        <p:nvSpPr>
          <p:cNvPr id="10" name="TextBox 9">
            <a:extLst>
              <a:ext uri="{FF2B5EF4-FFF2-40B4-BE49-F238E27FC236}">
                <a16:creationId xmlns:a16="http://schemas.microsoft.com/office/drawing/2014/main" id="{CF3607CC-7272-50D6-9F80-6EEBE732150A}"/>
              </a:ext>
            </a:extLst>
          </p:cNvPr>
          <p:cNvSpPr txBox="1"/>
          <p:nvPr/>
        </p:nvSpPr>
        <p:spPr>
          <a:xfrm>
            <a:off x="800229" y="5821224"/>
            <a:ext cx="11235847" cy="738664"/>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6. A dedicated stage URL was created for us to test the feature of the app. A dedicated stage URL was created for us to test the feature of the app.</a:t>
            </a:r>
          </a:p>
        </p:txBody>
      </p:sp>
      <p:sp>
        <p:nvSpPr>
          <p:cNvPr id="11" name="TextBox 10">
            <a:extLst>
              <a:ext uri="{FF2B5EF4-FFF2-40B4-BE49-F238E27FC236}">
                <a16:creationId xmlns:a16="http://schemas.microsoft.com/office/drawing/2014/main" id="{FE8C55A3-BB85-B676-A61A-BADA491B95D2}"/>
              </a:ext>
            </a:extLst>
          </p:cNvPr>
          <p:cNvSpPr txBox="1"/>
          <p:nvPr/>
        </p:nvSpPr>
        <p:spPr>
          <a:xfrm>
            <a:off x="800231" y="6859102"/>
            <a:ext cx="11235847" cy="738664"/>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7. Refactored our code, and configured the Azure SWA on the Azure Portal to use the roles given to our GitHub profile.</a:t>
            </a:r>
          </a:p>
        </p:txBody>
      </p:sp>
    </p:spTree>
    <p:extLst>
      <p:ext uri="{BB962C8B-B14F-4D97-AF65-F5344CB8AC3E}">
        <p14:creationId xmlns:p14="http://schemas.microsoft.com/office/powerpoint/2010/main" val="364135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FBE2-2A7C-1B4F-871F-8883FDCA926D}"/>
              </a:ext>
            </a:extLst>
          </p:cNvPr>
          <p:cNvSpPr>
            <a:spLocks noGrp="1"/>
          </p:cNvSpPr>
          <p:nvPr>
            <p:ph type="title"/>
          </p:nvPr>
        </p:nvSpPr>
        <p:spPr>
          <a:xfrm>
            <a:off x="800231" y="167746"/>
            <a:ext cx="4936690" cy="1196610"/>
          </a:xfrm>
        </p:spPr>
        <p:txBody>
          <a:bodyPr/>
          <a:lstStyle/>
          <a:p>
            <a:r>
              <a:rPr lang="en-IN" dirty="0"/>
              <a:t>Change the Plan</a:t>
            </a:r>
          </a:p>
        </p:txBody>
      </p:sp>
      <p:pic>
        <p:nvPicPr>
          <p:cNvPr id="17410" name="Picture 2" descr="Hosting Plan tab on the Azure SWA ">
            <a:extLst>
              <a:ext uri="{FF2B5EF4-FFF2-40B4-BE49-F238E27FC236}">
                <a16:creationId xmlns:a16="http://schemas.microsoft.com/office/drawing/2014/main" id="{4FD30A0C-CE58-9C85-DD5D-91793E543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685" y="1564133"/>
            <a:ext cx="9678814" cy="575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89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C454E-8930-1857-D231-4292035897D8}"/>
              </a:ext>
            </a:extLst>
          </p:cNvPr>
          <p:cNvSpPr>
            <a:spLocks noGrp="1"/>
          </p:cNvSpPr>
          <p:nvPr>
            <p:ph type="title"/>
          </p:nvPr>
        </p:nvSpPr>
        <p:spPr>
          <a:xfrm>
            <a:off x="800231" y="167746"/>
            <a:ext cx="7091166" cy="1196610"/>
          </a:xfrm>
        </p:spPr>
        <p:txBody>
          <a:bodyPr/>
          <a:lstStyle/>
          <a:p>
            <a:r>
              <a:rPr lang="en-IN" dirty="0"/>
              <a:t>Configuration – Azure Portal</a:t>
            </a:r>
          </a:p>
        </p:txBody>
      </p:sp>
      <p:pic>
        <p:nvPicPr>
          <p:cNvPr id="18436" name="Picture 4" descr="Configuration settings on the Azure SWA blade of the Azure Portal">
            <a:extLst>
              <a:ext uri="{FF2B5EF4-FFF2-40B4-BE49-F238E27FC236}">
                <a16:creationId xmlns:a16="http://schemas.microsoft.com/office/drawing/2014/main" id="{0AD7B794-BB44-5652-2555-133CA7F47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591" y="1752429"/>
            <a:ext cx="10614405" cy="508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208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466162-D46A-D600-CDEE-4F69B22DB010}"/>
              </a:ext>
            </a:extLst>
          </p:cNvPr>
          <p:cNvSpPr txBox="1"/>
          <p:nvPr/>
        </p:nvSpPr>
        <p:spPr>
          <a:xfrm>
            <a:off x="1540041" y="150532"/>
            <a:ext cx="7303169"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A few words</a:t>
            </a:r>
          </a:p>
        </p:txBody>
      </p:sp>
      <p:pic>
        <p:nvPicPr>
          <p:cNvPr id="1028" name="Picture 4" descr="WebAssembly - Wikipedia">
            <a:extLst>
              <a:ext uri="{FF2B5EF4-FFF2-40B4-BE49-F238E27FC236}">
                <a16:creationId xmlns:a16="http://schemas.microsoft.com/office/drawing/2014/main" id="{47706BAB-098A-4656-BBFE-743B5C62A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4039" y="5986014"/>
            <a:ext cx="1552826" cy="15528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5AEEE67-7CEE-DCA5-94B7-401D732FF8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22197" y="5907392"/>
            <a:ext cx="1696111" cy="169611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Jamstack image: Jamstack_Icon_Original">
            <a:extLst>
              <a:ext uri="{FF2B5EF4-FFF2-40B4-BE49-F238E27FC236}">
                <a16:creationId xmlns:a16="http://schemas.microsoft.com/office/drawing/2014/main" id="{28622457-A074-1D30-4195-FC4023781FC2}"/>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8" name="Picture 17" descr="Logo, icon&#10;&#10;Description automatically generated">
            <a:extLst>
              <a:ext uri="{FF2B5EF4-FFF2-40B4-BE49-F238E27FC236}">
                <a16:creationId xmlns:a16="http://schemas.microsoft.com/office/drawing/2014/main" id="{0C1D4955-3EC1-27D9-2E3E-324004DDE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751" y="1268556"/>
            <a:ext cx="4926440" cy="5486264"/>
          </a:xfrm>
          <a:prstGeom prst="rect">
            <a:avLst/>
          </a:prstGeom>
        </p:spPr>
      </p:pic>
      <p:pic>
        <p:nvPicPr>
          <p:cNvPr id="4" name="Picture 4" descr="Jekyll Logo Icon - Download in Flat Style">
            <a:extLst>
              <a:ext uri="{FF2B5EF4-FFF2-40B4-BE49-F238E27FC236}">
                <a16:creationId xmlns:a16="http://schemas.microsoft.com/office/drawing/2014/main" id="{35118231-E3E0-6DE8-1697-2990AC5FFB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676" y="1666392"/>
            <a:ext cx="1263678" cy="12636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Hugo.io (@GoHugoIO) / Twitter">
            <a:extLst>
              <a:ext uri="{FF2B5EF4-FFF2-40B4-BE49-F238E27FC236}">
                <a16:creationId xmlns:a16="http://schemas.microsoft.com/office/drawing/2014/main" id="{603F4AE0-779B-715F-B706-DB3A33262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0011" y="3003522"/>
            <a:ext cx="1263678" cy="12636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C4523957-6B89-E380-1FE4-682CC6029F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11908" y="4986312"/>
            <a:ext cx="1163069" cy="86653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xt.js Logo PNG Vector (SVG) Free Download">
            <a:extLst>
              <a:ext uri="{FF2B5EF4-FFF2-40B4-BE49-F238E27FC236}">
                <a16:creationId xmlns:a16="http://schemas.microsoft.com/office/drawing/2014/main" id="{08904C04-6C7F-0F38-A003-57C311CC961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6170" y="5003378"/>
            <a:ext cx="832402" cy="83240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F954A89-4715-EAFC-7B80-24AB538AF68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35743" y="6191548"/>
            <a:ext cx="823034" cy="71563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27D59B21-A8CC-45F1-0C9B-0CF9F78180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07677" y="6191548"/>
            <a:ext cx="717243" cy="62145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tatic Web Apps pricing - Microsoft Azure">
            <a:extLst>
              <a:ext uri="{FF2B5EF4-FFF2-40B4-BE49-F238E27FC236}">
                <a16:creationId xmlns:a16="http://schemas.microsoft.com/office/drawing/2014/main" id="{F7385617-8DD0-C329-4C1E-9380E7B598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2074" y="3504153"/>
            <a:ext cx="3394331" cy="17820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5727633-4038-8EC1-40E8-36F2FD19111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81711" y="2019041"/>
            <a:ext cx="745944" cy="7459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o (programming language) - Wikipedia">
            <a:extLst>
              <a:ext uri="{FF2B5EF4-FFF2-40B4-BE49-F238E27FC236}">
                <a16:creationId xmlns:a16="http://schemas.microsoft.com/office/drawing/2014/main" id="{A87AA4D8-ECA5-89CB-29D7-E1D1DDCA838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1340" y="3351723"/>
            <a:ext cx="1163069" cy="4371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25A6E4A-F430-6818-463B-CB11179F16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0651" y="6126038"/>
            <a:ext cx="752478" cy="7524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11ty Eleventy Logo PNG and Vector (PDF, SVG, Ai ...">
            <a:extLst>
              <a:ext uri="{FF2B5EF4-FFF2-40B4-BE49-F238E27FC236}">
                <a16:creationId xmlns:a16="http://schemas.microsoft.com/office/drawing/2014/main" id="{D1A878F6-58D9-4A1E-D338-9B1B867199D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271340" y="7061414"/>
            <a:ext cx="1617519" cy="114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997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anim calcmode="lin" valueType="num">
                                      <p:cBhvr additive="base">
                                        <p:cTn id="27" dur="500" fill="hold"/>
                                        <p:tgtEl>
                                          <p:spTgt spid="1044"/>
                                        </p:tgtEl>
                                        <p:attrNameLst>
                                          <p:attrName>ppt_x</p:attrName>
                                        </p:attrNameLst>
                                      </p:cBhvr>
                                      <p:tavLst>
                                        <p:tav tm="0">
                                          <p:val>
                                            <p:strVal val="#ppt_x"/>
                                          </p:val>
                                        </p:tav>
                                        <p:tav tm="100000">
                                          <p:val>
                                            <p:strVal val="#ppt_x"/>
                                          </p:val>
                                        </p:tav>
                                      </p:tavLst>
                                    </p:anim>
                                    <p:anim calcmode="lin" valueType="num">
                                      <p:cBhvr additive="base">
                                        <p:cTn id="28" dur="500" fill="hold"/>
                                        <p:tgtEl>
                                          <p:spTgt spid="104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50"/>
                                        </p:tgtEl>
                                        <p:attrNameLst>
                                          <p:attrName>style.visibility</p:attrName>
                                        </p:attrNameLst>
                                      </p:cBhvr>
                                      <p:to>
                                        <p:strVal val="visible"/>
                                      </p:to>
                                    </p:set>
                                    <p:anim calcmode="lin" valueType="num">
                                      <p:cBhvr additive="base">
                                        <p:cTn id="31" dur="500" fill="hold"/>
                                        <p:tgtEl>
                                          <p:spTgt spid="1050"/>
                                        </p:tgtEl>
                                        <p:attrNameLst>
                                          <p:attrName>ppt_x</p:attrName>
                                        </p:attrNameLst>
                                      </p:cBhvr>
                                      <p:tavLst>
                                        <p:tav tm="0">
                                          <p:val>
                                            <p:strVal val="#ppt_x"/>
                                          </p:val>
                                        </p:tav>
                                        <p:tav tm="100000">
                                          <p:val>
                                            <p:strVal val="#ppt_x"/>
                                          </p:val>
                                        </p:tav>
                                      </p:tavLst>
                                    </p:anim>
                                    <p:anim calcmode="lin" valueType="num">
                                      <p:cBhvr additive="base">
                                        <p:cTn id="32" dur="500" fill="hold"/>
                                        <p:tgtEl>
                                          <p:spTgt spid="105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1000"/>
                                        <p:tgtEl>
                                          <p:spTgt spid="1026"/>
                                        </p:tgtEl>
                                      </p:cBhvr>
                                    </p:animEffect>
                                    <p:anim calcmode="lin" valueType="num">
                                      <p:cBhvr>
                                        <p:cTn id="38" dur="1000" fill="hold"/>
                                        <p:tgtEl>
                                          <p:spTgt spid="1026"/>
                                        </p:tgtEl>
                                        <p:attrNameLst>
                                          <p:attrName>ppt_x</p:attrName>
                                        </p:attrNameLst>
                                      </p:cBhvr>
                                      <p:tavLst>
                                        <p:tav tm="0">
                                          <p:val>
                                            <p:strVal val="#ppt_x"/>
                                          </p:val>
                                        </p:tav>
                                        <p:tav tm="100000">
                                          <p:val>
                                            <p:strVal val="#ppt_x"/>
                                          </p:val>
                                        </p:tav>
                                      </p:tavLst>
                                    </p:anim>
                                    <p:anim calcmode="lin" valueType="num">
                                      <p:cBhvr>
                                        <p:cTn id="3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032"/>
                                        </p:tgtEl>
                                        <p:attrNameLst>
                                          <p:attrName>style.visibility</p:attrName>
                                        </p:attrNameLst>
                                      </p:cBhvr>
                                      <p:to>
                                        <p:strVal val="visible"/>
                                      </p:to>
                                    </p:set>
                                    <p:anim calcmode="lin" valueType="num">
                                      <p:cBhvr additive="base">
                                        <p:cTn id="57" dur="500" fill="hold"/>
                                        <p:tgtEl>
                                          <p:spTgt spid="1032"/>
                                        </p:tgtEl>
                                        <p:attrNameLst>
                                          <p:attrName>ppt_x</p:attrName>
                                        </p:attrNameLst>
                                      </p:cBhvr>
                                      <p:tavLst>
                                        <p:tav tm="0">
                                          <p:val>
                                            <p:strVal val="#ppt_x"/>
                                          </p:val>
                                        </p:tav>
                                        <p:tav tm="100000">
                                          <p:val>
                                            <p:strVal val="#ppt_x"/>
                                          </p:val>
                                        </p:tav>
                                      </p:tavLst>
                                    </p:anim>
                                    <p:anim calcmode="lin" valueType="num">
                                      <p:cBhvr additive="base">
                                        <p:cTn id="58"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34"/>
                                        </p:tgtEl>
                                        <p:attrNameLst>
                                          <p:attrName>style.visibility</p:attrName>
                                        </p:attrNameLst>
                                      </p:cBhvr>
                                      <p:to>
                                        <p:strVal val="visible"/>
                                      </p:to>
                                    </p:set>
                                    <p:animEffect transition="in" filter="fade">
                                      <p:cBhvr>
                                        <p:cTn id="63" dur="500"/>
                                        <p:tgtEl>
                                          <p:spTgt spid="1034"/>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1028"/>
                                        </p:tgtEl>
                                        <p:attrNameLst>
                                          <p:attrName>style.visibility</p:attrName>
                                        </p:attrNameLst>
                                      </p:cBhvr>
                                      <p:to>
                                        <p:strVal val="visible"/>
                                      </p:to>
                                    </p:set>
                                    <p:anim calcmode="lin" valueType="num">
                                      <p:cBhvr additive="base">
                                        <p:cTn id="68" dur="500" fill="hold"/>
                                        <p:tgtEl>
                                          <p:spTgt spid="1028"/>
                                        </p:tgtEl>
                                        <p:attrNameLst>
                                          <p:attrName>ppt_x</p:attrName>
                                        </p:attrNameLst>
                                      </p:cBhvr>
                                      <p:tavLst>
                                        <p:tav tm="0">
                                          <p:val>
                                            <p:strVal val="#ppt_x"/>
                                          </p:val>
                                        </p:tav>
                                        <p:tav tm="100000">
                                          <p:val>
                                            <p:strVal val="#ppt_x"/>
                                          </p:val>
                                        </p:tav>
                                      </p:tavLst>
                                    </p:anim>
                                    <p:anim calcmode="lin" valueType="num">
                                      <p:cBhvr additive="base">
                                        <p:cTn id="6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054"/>
                                        </p:tgtEl>
                                        <p:attrNameLst>
                                          <p:attrName>style.visibility</p:attrName>
                                        </p:attrNameLst>
                                      </p:cBhvr>
                                      <p:to>
                                        <p:strVal val="visible"/>
                                      </p:to>
                                    </p:set>
                                    <p:animEffect transition="in" filter="fade">
                                      <p:cBhvr>
                                        <p:cTn id="74" dur="1000"/>
                                        <p:tgtEl>
                                          <p:spTgt spid="1054"/>
                                        </p:tgtEl>
                                      </p:cBhvr>
                                    </p:animEffect>
                                    <p:anim calcmode="lin" valueType="num">
                                      <p:cBhvr>
                                        <p:cTn id="75" dur="1000" fill="hold"/>
                                        <p:tgtEl>
                                          <p:spTgt spid="1054"/>
                                        </p:tgtEl>
                                        <p:attrNameLst>
                                          <p:attrName>ppt_x</p:attrName>
                                        </p:attrNameLst>
                                      </p:cBhvr>
                                      <p:tavLst>
                                        <p:tav tm="0">
                                          <p:val>
                                            <p:strVal val="#ppt_x"/>
                                          </p:val>
                                        </p:tav>
                                        <p:tav tm="100000">
                                          <p:val>
                                            <p:strVal val="#ppt_x"/>
                                          </p:val>
                                        </p:tav>
                                      </p:tavLst>
                                    </p:anim>
                                    <p:anim calcmode="lin" valueType="num">
                                      <p:cBhvr>
                                        <p:cTn id="76" dur="1000" fill="hold"/>
                                        <p:tgtEl>
                                          <p:spTgt spid="10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6E36A-07DB-B2B8-72BB-4706CB97C74E}"/>
              </a:ext>
            </a:extLst>
          </p:cNvPr>
          <p:cNvSpPr>
            <a:spLocks noGrp="1"/>
          </p:cNvSpPr>
          <p:nvPr>
            <p:ph type="title"/>
          </p:nvPr>
        </p:nvSpPr>
        <p:spPr>
          <a:xfrm>
            <a:off x="800231" y="167746"/>
            <a:ext cx="4974268" cy="1196610"/>
          </a:xfrm>
        </p:spPr>
        <p:txBody>
          <a:bodyPr/>
          <a:lstStyle/>
          <a:p>
            <a:r>
              <a:rPr lang="en-IN" dirty="0"/>
              <a:t>Configuring Code</a:t>
            </a:r>
          </a:p>
        </p:txBody>
      </p:sp>
      <p:pic>
        <p:nvPicPr>
          <p:cNvPr id="5" name="Picture 4">
            <a:extLst>
              <a:ext uri="{FF2B5EF4-FFF2-40B4-BE49-F238E27FC236}">
                <a16:creationId xmlns:a16="http://schemas.microsoft.com/office/drawing/2014/main" id="{9D64B175-2345-8296-FAAC-19BAC3B97A1B}"/>
              </a:ext>
            </a:extLst>
          </p:cNvPr>
          <p:cNvPicPr>
            <a:picLocks noChangeAspect="1"/>
          </p:cNvPicPr>
          <p:nvPr/>
        </p:nvPicPr>
        <p:blipFill>
          <a:blip r:embed="rId2"/>
          <a:stretch>
            <a:fillRect/>
          </a:stretch>
        </p:blipFill>
        <p:spPr>
          <a:xfrm>
            <a:off x="3169085" y="1494279"/>
            <a:ext cx="7327726" cy="6142604"/>
          </a:xfrm>
          <a:prstGeom prst="rect">
            <a:avLst/>
          </a:prstGeom>
        </p:spPr>
      </p:pic>
      <p:pic>
        <p:nvPicPr>
          <p:cNvPr id="7" name="Picture 6">
            <a:extLst>
              <a:ext uri="{FF2B5EF4-FFF2-40B4-BE49-F238E27FC236}">
                <a16:creationId xmlns:a16="http://schemas.microsoft.com/office/drawing/2014/main" id="{29669D04-8487-D5EE-B3F4-A9BC8779E560}"/>
              </a:ext>
            </a:extLst>
          </p:cNvPr>
          <p:cNvPicPr>
            <a:picLocks noChangeAspect="1"/>
          </p:cNvPicPr>
          <p:nvPr/>
        </p:nvPicPr>
        <p:blipFill>
          <a:blip r:embed="rId3"/>
          <a:stretch>
            <a:fillRect/>
          </a:stretch>
        </p:blipFill>
        <p:spPr>
          <a:xfrm>
            <a:off x="4416276" y="3301958"/>
            <a:ext cx="5797848" cy="1625684"/>
          </a:xfrm>
          <a:prstGeom prst="rect">
            <a:avLst/>
          </a:prstGeom>
        </p:spPr>
      </p:pic>
    </p:spTree>
    <p:extLst>
      <p:ext uri="{BB962C8B-B14F-4D97-AF65-F5344CB8AC3E}">
        <p14:creationId xmlns:p14="http://schemas.microsoft.com/office/powerpoint/2010/main" val="205646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247DE-EB27-F6F3-FF4A-B7512C0709C0}"/>
              </a:ext>
            </a:extLst>
          </p:cNvPr>
          <p:cNvSpPr>
            <a:spLocks noGrp="1"/>
          </p:cNvSpPr>
          <p:nvPr>
            <p:ph type="title"/>
          </p:nvPr>
        </p:nvSpPr>
        <p:spPr>
          <a:xfrm>
            <a:off x="800231" y="167746"/>
            <a:ext cx="4373018" cy="1196610"/>
          </a:xfrm>
        </p:spPr>
        <p:txBody>
          <a:bodyPr/>
          <a:lstStyle/>
          <a:p>
            <a:r>
              <a:rPr lang="en-IN" dirty="0"/>
              <a:t>Rinse &amp; repeat</a:t>
            </a:r>
          </a:p>
        </p:txBody>
      </p:sp>
      <p:pic>
        <p:nvPicPr>
          <p:cNvPr id="20482" name="Picture 2" descr="Azure SWA emulator with the provider and username inputs highlighted in red">
            <a:extLst>
              <a:ext uri="{FF2B5EF4-FFF2-40B4-BE49-F238E27FC236}">
                <a16:creationId xmlns:a16="http://schemas.microsoft.com/office/drawing/2014/main" id="{AEF6BB36-DDB6-E805-E732-10B6E3DEB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269" y="1669759"/>
            <a:ext cx="8860751" cy="5307237"/>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Blazor WASM default page">
            <a:extLst>
              <a:ext uri="{FF2B5EF4-FFF2-40B4-BE49-F238E27FC236}">
                <a16:creationId xmlns:a16="http://schemas.microsoft.com/office/drawing/2014/main" id="{8506D709-8A4B-83CB-D962-02BBEE2DE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061" y="1669759"/>
            <a:ext cx="11411210" cy="5877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34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6A9D-E46C-1C10-9FBC-1FBEEE0D67DA}"/>
              </a:ext>
            </a:extLst>
          </p:cNvPr>
          <p:cNvSpPr>
            <a:spLocks noGrp="1"/>
          </p:cNvSpPr>
          <p:nvPr>
            <p:ph type="title"/>
          </p:nvPr>
        </p:nvSpPr>
        <p:spPr>
          <a:xfrm>
            <a:off x="800230" y="167746"/>
            <a:ext cx="6514969" cy="1196610"/>
          </a:xfrm>
        </p:spPr>
        <p:txBody>
          <a:bodyPr/>
          <a:lstStyle/>
          <a:p>
            <a:r>
              <a:rPr lang="en-IN" dirty="0"/>
              <a:t>Authorization by 3</a:t>
            </a:r>
            <a:r>
              <a:rPr lang="en-IN" baseline="30000" dirty="0"/>
              <a:t>rd</a:t>
            </a:r>
            <a:r>
              <a:rPr lang="en-IN" dirty="0"/>
              <a:t> party</a:t>
            </a:r>
          </a:p>
        </p:txBody>
      </p:sp>
      <p:sp>
        <p:nvSpPr>
          <p:cNvPr id="3" name="Text Placeholder 2">
            <a:extLst>
              <a:ext uri="{FF2B5EF4-FFF2-40B4-BE49-F238E27FC236}">
                <a16:creationId xmlns:a16="http://schemas.microsoft.com/office/drawing/2014/main" id="{510B1A4D-0640-8B78-AC34-C6BEF9C45424}"/>
              </a:ext>
            </a:extLst>
          </p:cNvPr>
          <p:cNvSpPr>
            <a:spLocks noGrp="1"/>
          </p:cNvSpPr>
          <p:nvPr>
            <p:ph type="body" sz="quarter" idx="12"/>
          </p:nvPr>
        </p:nvSpPr>
        <p:spPr/>
        <p:txBody>
          <a:bodyPr/>
          <a:lstStyle/>
          <a:p>
            <a:endParaRPr lang="en-IN"/>
          </a:p>
        </p:txBody>
      </p:sp>
      <p:pic>
        <p:nvPicPr>
          <p:cNvPr id="21508" name="Picture 4" descr="Weather Forecast Fetch data page with &quot;Not Authorized&quot; highlighted on the page">
            <a:extLst>
              <a:ext uri="{FF2B5EF4-FFF2-40B4-BE49-F238E27FC236}">
                <a16:creationId xmlns:a16="http://schemas.microsoft.com/office/drawing/2014/main" id="{992D70F3-54EF-0DC4-C9ED-85B4EBFDC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230" y="1619202"/>
            <a:ext cx="12237929" cy="5952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70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7D25C-6831-D6DA-BEDF-865DA8AE71CB}"/>
              </a:ext>
            </a:extLst>
          </p:cNvPr>
          <p:cNvSpPr>
            <a:spLocks noGrp="1"/>
          </p:cNvSpPr>
          <p:nvPr>
            <p:ph type="title"/>
          </p:nvPr>
        </p:nvSpPr>
        <p:spPr>
          <a:xfrm>
            <a:off x="800231" y="167746"/>
            <a:ext cx="5074476" cy="1196610"/>
          </a:xfrm>
        </p:spPr>
        <p:txBody>
          <a:bodyPr/>
          <a:lstStyle/>
          <a:p>
            <a:r>
              <a:rPr lang="en-IN" dirty="0"/>
              <a:t> Trust but verify</a:t>
            </a:r>
          </a:p>
        </p:txBody>
      </p:sp>
      <p:sp>
        <p:nvSpPr>
          <p:cNvPr id="3" name="Text Placeholder 2">
            <a:extLst>
              <a:ext uri="{FF2B5EF4-FFF2-40B4-BE49-F238E27FC236}">
                <a16:creationId xmlns:a16="http://schemas.microsoft.com/office/drawing/2014/main" id="{70D94DDE-60FA-8113-C502-F9003267EE84}"/>
              </a:ext>
            </a:extLst>
          </p:cNvPr>
          <p:cNvSpPr>
            <a:spLocks noGrp="1"/>
          </p:cNvSpPr>
          <p:nvPr>
            <p:ph type="body" sz="quarter" idx="12"/>
          </p:nvPr>
        </p:nvSpPr>
        <p:spPr/>
        <p:txBody>
          <a:bodyPr/>
          <a:lstStyle/>
          <a:p>
            <a:endParaRPr lang="en-IN"/>
          </a:p>
        </p:txBody>
      </p:sp>
      <p:pic>
        <p:nvPicPr>
          <p:cNvPr id="19458" name="Picture 2" descr="The Auth0 sample app page displaying the payload sent over by Auth0 post login">
            <a:extLst>
              <a:ext uri="{FF2B5EF4-FFF2-40B4-BE49-F238E27FC236}">
                <a16:creationId xmlns:a16="http://schemas.microsoft.com/office/drawing/2014/main" id="{70CCAB62-6817-824D-9B0D-8541711B0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231" y="1635560"/>
            <a:ext cx="12300559" cy="6086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12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additive="base">
                                        <p:cTn id="7" dur="500" fill="hold"/>
                                        <p:tgtEl>
                                          <p:spTgt spid="19458"/>
                                        </p:tgtEl>
                                        <p:attrNameLst>
                                          <p:attrName>ppt_x</p:attrName>
                                        </p:attrNameLst>
                                      </p:cBhvr>
                                      <p:tavLst>
                                        <p:tav tm="0">
                                          <p:val>
                                            <p:strVal val="#ppt_x"/>
                                          </p:val>
                                        </p:tav>
                                        <p:tav tm="100000">
                                          <p:val>
                                            <p:strVal val="#ppt_x"/>
                                          </p:val>
                                        </p:tav>
                                      </p:tavLst>
                                    </p:anim>
                                    <p:anim calcmode="lin" valueType="num">
                                      <p:cBhvr additive="base">
                                        <p:cTn id="8"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9F53-D8CB-EF8C-1D2E-916F7183417B}"/>
              </a:ext>
            </a:extLst>
          </p:cNvPr>
          <p:cNvSpPr>
            <a:spLocks noGrp="1"/>
          </p:cNvSpPr>
          <p:nvPr>
            <p:ph type="title"/>
          </p:nvPr>
        </p:nvSpPr>
        <p:spPr>
          <a:xfrm>
            <a:off x="800231" y="-430559"/>
            <a:ext cx="4936690" cy="1794915"/>
          </a:xfrm>
        </p:spPr>
        <p:txBody>
          <a:bodyPr/>
          <a:lstStyle/>
          <a:p>
            <a:r>
              <a:rPr lang="en-IN" dirty="0"/>
              <a:t>Role Management</a:t>
            </a:r>
          </a:p>
        </p:txBody>
      </p:sp>
      <p:sp>
        <p:nvSpPr>
          <p:cNvPr id="3" name="Text Placeholder 2">
            <a:extLst>
              <a:ext uri="{FF2B5EF4-FFF2-40B4-BE49-F238E27FC236}">
                <a16:creationId xmlns:a16="http://schemas.microsoft.com/office/drawing/2014/main" id="{37ABC98A-1CD1-CF18-BD15-EB6A45A4064D}"/>
              </a:ext>
            </a:extLst>
          </p:cNvPr>
          <p:cNvSpPr>
            <a:spLocks noGrp="1"/>
          </p:cNvSpPr>
          <p:nvPr>
            <p:ph type="body" sz="quarter" idx="12"/>
          </p:nvPr>
        </p:nvSpPr>
        <p:spPr/>
        <p:txBody>
          <a:bodyPr/>
          <a:lstStyle/>
          <a:p>
            <a:endParaRPr lang="en-IN"/>
          </a:p>
        </p:txBody>
      </p:sp>
      <p:pic>
        <p:nvPicPr>
          <p:cNvPr id="22532" name="Picture 4" descr="VS Code with highlights of the Command Palette, SWA config file in the code editor tab and thenewly created folder and files under the File Explorer">
            <a:extLst>
              <a:ext uri="{FF2B5EF4-FFF2-40B4-BE49-F238E27FC236}">
                <a16:creationId xmlns:a16="http://schemas.microsoft.com/office/drawing/2014/main" id="{18F2FB81-9C87-FD65-9176-050A6189E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231" y="1612145"/>
            <a:ext cx="10972801" cy="5909072"/>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VS Code with the left tab showing the test payload, the right tab displaying the result returned from the Azure Function,and the bottom console displaying the log stream generated by the invoked Azure Function">
            <a:extLst>
              <a:ext uri="{FF2B5EF4-FFF2-40B4-BE49-F238E27FC236}">
                <a16:creationId xmlns:a16="http://schemas.microsoft.com/office/drawing/2014/main" id="{0291914F-4641-113F-C227-5885972BE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0" y="2683981"/>
            <a:ext cx="9888137" cy="4515596"/>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Weather forecast with Auth0 provided login show and side-by-side browser developer console is shown">
            <a:extLst>
              <a:ext uri="{FF2B5EF4-FFF2-40B4-BE49-F238E27FC236}">
                <a16:creationId xmlns:a16="http://schemas.microsoft.com/office/drawing/2014/main" id="{41F5FFD9-62BD-D907-7AA4-384AFF5B1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31" y="1612145"/>
            <a:ext cx="11773032" cy="5909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10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22532"/>
                                        </p:tgtEl>
                                        <p:attrNameLst>
                                          <p:attrName>ppt_w</p:attrName>
                                        </p:attrNameLst>
                                      </p:cBhvr>
                                      <p:tavLst>
                                        <p:tav tm="0">
                                          <p:val>
                                            <p:strVal val="ppt_w"/>
                                          </p:val>
                                        </p:tav>
                                        <p:tav tm="100000">
                                          <p:val>
                                            <p:strVal val="ppt_w*0.70"/>
                                          </p:val>
                                        </p:tav>
                                      </p:tavLst>
                                    </p:anim>
                                    <p:anim calcmode="lin" valueType="num">
                                      <p:cBhvr>
                                        <p:cTn id="11" dur="1000"/>
                                        <p:tgtEl>
                                          <p:spTgt spid="22532"/>
                                        </p:tgtEl>
                                        <p:attrNameLst>
                                          <p:attrName>ppt_h</p:attrName>
                                        </p:attrNameLst>
                                      </p:cBhvr>
                                      <p:tavLst>
                                        <p:tav tm="0">
                                          <p:val>
                                            <p:strVal val="ppt_h"/>
                                          </p:val>
                                        </p:tav>
                                        <p:tav tm="100000">
                                          <p:val>
                                            <p:strVal val="ppt_h"/>
                                          </p:val>
                                        </p:tav>
                                      </p:tavLst>
                                    </p:anim>
                                    <p:animEffect transition="out" filter="fade">
                                      <p:cBhvr>
                                        <p:cTn id="12" dur="1000"/>
                                        <p:tgtEl>
                                          <p:spTgt spid="22532"/>
                                        </p:tgtEl>
                                      </p:cBhvr>
                                    </p:animEffect>
                                    <p:set>
                                      <p:cBhvr>
                                        <p:cTn id="13" dur="1" fill="hold">
                                          <p:stCondLst>
                                            <p:cond delay="999"/>
                                          </p:stCondLst>
                                        </p:cTn>
                                        <p:tgtEl>
                                          <p:spTgt spid="2253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2534"/>
                                        </p:tgtEl>
                                        <p:attrNameLst>
                                          <p:attrName>style.visibility</p:attrName>
                                        </p:attrNameLst>
                                      </p:cBhvr>
                                      <p:to>
                                        <p:strVal val="visible"/>
                                      </p:to>
                                    </p:set>
                                    <p:anim calcmode="lin" valueType="num">
                                      <p:cBhvr additive="base">
                                        <p:cTn id="18" dur="500" fill="hold"/>
                                        <p:tgtEl>
                                          <p:spTgt spid="22534"/>
                                        </p:tgtEl>
                                        <p:attrNameLst>
                                          <p:attrName>ppt_x</p:attrName>
                                        </p:attrNameLst>
                                      </p:cBhvr>
                                      <p:tavLst>
                                        <p:tav tm="0">
                                          <p:val>
                                            <p:strVal val="#ppt_x"/>
                                          </p:val>
                                        </p:tav>
                                        <p:tav tm="100000">
                                          <p:val>
                                            <p:strVal val="#ppt_x"/>
                                          </p:val>
                                        </p:tav>
                                      </p:tavLst>
                                    </p:anim>
                                    <p:anim calcmode="lin" valueType="num">
                                      <p:cBhvr additive="base">
                                        <p:cTn id="19"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2536"/>
                                        </p:tgtEl>
                                        <p:attrNameLst>
                                          <p:attrName>style.visibility</p:attrName>
                                        </p:attrNameLst>
                                      </p:cBhvr>
                                      <p:to>
                                        <p:strVal val="visible"/>
                                      </p:to>
                                    </p:set>
                                    <p:anim calcmode="lin" valueType="num">
                                      <p:cBhvr additive="base">
                                        <p:cTn id="24" dur="500" fill="hold"/>
                                        <p:tgtEl>
                                          <p:spTgt spid="22536"/>
                                        </p:tgtEl>
                                        <p:attrNameLst>
                                          <p:attrName>ppt_x</p:attrName>
                                        </p:attrNameLst>
                                      </p:cBhvr>
                                      <p:tavLst>
                                        <p:tav tm="0">
                                          <p:val>
                                            <p:strVal val="#ppt_x"/>
                                          </p:val>
                                        </p:tav>
                                        <p:tav tm="100000">
                                          <p:val>
                                            <p:strVal val="#ppt_x"/>
                                          </p:val>
                                        </p:tav>
                                      </p:tavLst>
                                    </p:anim>
                                    <p:anim calcmode="lin" valueType="num">
                                      <p:cBhvr additive="base">
                                        <p:cTn id="25" dur="500" fill="hold"/>
                                        <p:tgtEl>
                                          <p:spTgt spid="225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2230B6-FFB0-6CCC-0271-85252C53E987}"/>
              </a:ext>
            </a:extLst>
          </p:cNvPr>
          <p:cNvSpPr/>
          <p:nvPr/>
        </p:nvSpPr>
        <p:spPr>
          <a:xfrm>
            <a:off x="5029478" y="254335"/>
            <a:ext cx="4571444"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Platinum Partner</a:t>
            </a:r>
          </a:p>
        </p:txBody>
      </p:sp>
      <p:grpSp>
        <p:nvGrpSpPr>
          <p:cNvPr id="25" name="Group 24">
            <a:extLst>
              <a:ext uri="{FF2B5EF4-FFF2-40B4-BE49-F238E27FC236}">
                <a16:creationId xmlns:a16="http://schemas.microsoft.com/office/drawing/2014/main" id="{3C4F03DB-EEC1-04D9-DCE9-B7C124BE9135}"/>
              </a:ext>
            </a:extLst>
          </p:cNvPr>
          <p:cNvGrpSpPr/>
          <p:nvPr/>
        </p:nvGrpSpPr>
        <p:grpSpPr>
          <a:xfrm>
            <a:off x="5621825" y="1163866"/>
            <a:ext cx="3341593" cy="1212843"/>
            <a:chOff x="5621825" y="1050976"/>
            <a:chExt cx="3341593" cy="1212843"/>
          </a:xfrm>
        </p:grpSpPr>
        <p:sp>
          <p:nvSpPr>
            <p:cNvPr id="24" name="Rectangle: Rounded Corners 23">
              <a:extLst>
                <a:ext uri="{FF2B5EF4-FFF2-40B4-BE49-F238E27FC236}">
                  <a16:creationId xmlns:a16="http://schemas.microsoft.com/office/drawing/2014/main" id="{6F677F80-645F-E040-928E-C486C7108244}"/>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Logo&#10;&#10;Description automatically generated">
              <a:extLst>
                <a:ext uri="{FF2B5EF4-FFF2-40B4-BE49-F238E27FC236}">
                  <a16:creationId xmlns:a16="http://schemas.microsoft.com/office/drawing/2014/main" id="{4544A297-488F-B909-6EA1-B2DD5E23E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172" y="1113774"/>
              <a:ext cx="2584054" cy="996935"/>
            </a:xfrm>
            <a:prstGeom prst="rect">
              <a:avLst/>
            </a:prstGeom>
          </p:spPr>
        </p:pic>
      </p:grpSp>
      <p:sp>
        <p:nvSpPr>
          <p:cNvPr id="3" name="Rectangle 2">
            <a:extLst>
              <a:ext uri="{FF2B5EF4-FFF2-40B4-BE49-F238E27FC236}">
                <a16:creationId xmlns:a16="http://schemas.microsoft.com/office/drawing/2014/main" id="{42B275A5-9A0C-3DF2-C65E-1D1B9862DC00}"/>
              </a:ext>
            </a:extLst>
          </p:cNvPr>
          <p:cNvSpPr/>
          <p:nvPr/>
        </p:nvSpPr>
        <p:spPr>
          <a:xfrm>
            <a:off x="5580751" y="2799226"/>
            <a:ext cx="3468898"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Gold Partner</a:t>
            </a:r>
          </a:p>
        </p:txBody>
      </p:sp>
      <p:sp>
        <p:nvSpPr>
          <p:cNvPr id="4" name="Rectangle 3">
            <a:extLst>
              <a:ext uri="{FF2B5EF4-FFF2-40B4-BE49-F238E27FC236}">
                <a16:creationId xmlns:a16="http://schemas.microsoft.com/office/drawing/2014/main" id="{66913931-49AD-7789-DFA2-E14B8BEC608A}"/>
              </a:ext>
            </a:extLst>
          </p:cNvPr>
          <p:cNvSpPr/>
          <p:nvPr/>
        </p:nvSpPr>
        <p:spPr>
          <a:xfrm>
            <a:off x="5483000" y="5376779"/>
            <a:ext cx="3664401"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Silver Partner</a:t>
            </a:r>
          </a:p>
        </p:txBody>
      </p:sp>
      <p:grpSp>
        <p:nvGrpSpPr>
          <p:cNvPr id="23" name="Group 22">
            <a:extLst>
              <a:ext uri="{FF2B5EF4-FFF2-40B4-BE49-F238E27FC236}">
                <a16:creationId xmlns:a16="http://schemas.microsoft.com/office/drawing/2014/main" id="{482A7A5B-0C00-FBAF-8981-DA4A0CE22659}"/>
              </a:ext>
            </a:extLst>
          </p:cNvPr>
          <p:cNvGrpSpPr/>
          <p:nvPr/>
        </p:nvGrpSpPr>
        <p:grpSpPr>
          <a:xfrm>
            <a:off x="3374303" y="3719685"/>
            <a:ext cx="7343575" cy="1238352"/>
            <a:chOff x="3631133" y="3627072"/>
            <a:chExt cx="7343575" cy="1238352"/>
          </a:xfrm>
        </p:grpSpPr>
        <p:grpSp>
          <p:nvGrpSpPr>
            <p:cNvPr id="18" name="Group 17">
              <a:extLst>
                <a:ext uri="{FF2B5EF4-FFF2-40B4-BE49-F238E27FC236}">
                  <a16:creationId xmlns:a16="http://schemas.microsoft.com/office/drawing/2014/main" id="{C7350E86-726F-119B-77D9-BDC7F13F0F8F}"/>
                </a:ext>
              </a:extLst>
            </p:cNvPr>
            <p:cNvGrpSpPr/>
            <p:nvPr/>
          </p:nvGrpSpPr>
          <p:grpSpPr>
            <a:xfrm>
              <a:off x="7633115" y="3652581"/>
              <a:ext cx="3341593" cy="1212843"/>
              <a:chOff x="7633115" y="3652581"/>
              <a:chExt cx="3341593" cy="1212843"/>
            </a:xfrm>
          </p:grpSpPr>
          <p:sp>
            <p:nvSpPr>
              <p:cNvPr id="12" name="Rectangle: Rounded Corners 11">
                <a:extLst>
                  <a:ext uri="{FF2B5EF4-FFF2-40B4-BE49-F238E27FC236}">
                    <a16:creationId xmlns:a16="http://schemas.microsoft.com/office/drawing/2014/main" id="{2A42D013-F94C-8C8D-8B37-53DADBA9175E}"/>
                  </a:ext>
                </a:extLst>
              </p:cNvPr>
              <p:cNvSpPr/>
              <p:nvPr/>
            </p:nvSpPr>
            <p:spPr bwMode="auto">
              <a:xfrm>
                <a:off x="7633115" y="3652581"/>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Logo&#10;&#10;Description automatically generated">
                <a:extLst>
                  <a:ext uri="{FF2B5EF4-FFF2-40B4-BE49-F238E27FC236}">
                    <a16:creationId xmlns:a16="http://schemas.microsoft.com/office/drawing/2014/main" id="{1B5A5971-FD83-695C-D63D-96F712501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118" y="3719685"/>
                <a:ext cx="2695586" cy="1078635"/>
              </a:xfrm>
              <a:prstGeom prst="rect">
                <a:avLst/>
              </a:prstGeom>
            </p:spPr>
          </p:pic>
        </p:grpSp>
        <p:grpSp>
          <p:nvGrpSpPr>
            <p:cNvPr id="22" name="Group 21">
              <a:extLst>
                <a:ext uri="{FF2B5EF4-FFF2-40B4-BE49-F238E27FC236}">
                  <a16:creationId xmlns:a16="http://schemas.microsoft.com/office/drawing/2014/main" id="{B994613B-4E62-9702-8618-B7BC7DC19C10}"/>
                </a:ext>
              </a:extLst>
            </p:cNvPr>
            <p:cNvGrpSpPr/>
            <p:nvPr/>
          </p:nvGrpSpPr>
          <p:grpSpPr>
            <a:xfrm>
              <a:off x="3631133" y="3627072"/>
              <a:ext cx="3341593" cy="1212843"/>
              <a:chOff x="3631133" y="3627072"/>
              <a:chExt cx="3341593" cy="1212843"/>
            </a:xfrm>
          </p:grpSpPr>
          <p:sp>
            <p:nvSpPr>
              <p:cNvPr id="20" name="Rectangle: Rounded Corners 19">
                <a:extLst>
                  <a:ext uri="{FF2B5EF4-FFF2-40B4-BE49-F238E27FC236}">
                    <a16:creationId xmlns:a16="http://schemas.microsoft.com/office/drawing/2014/main" id="{82B14202-77CC-A4E8-8DE6-C38465822434}"/>
                  </a:ext>
                </a:extLst>
              </p:cNvPr>
              <p:cNvSpPr/>
              <p:nvPr/>
            </p:nvSpPr>
            <p:spPr bwMode="auto">
              <a:xfrm>
                <a:off x="3631133" y="3627072"/>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text, tableware, plate, dishware&#10;&#10;Description automatically generated">
                <a:extLst>
                  <a:ext uri="{FF2B5EF4-FFF2-40B4-BE49-F238E27FC236}">
                    <a16:creationId xmlns:a16="http://schemas.microsoft.com/office/drawing/2014/main" id="{001F0265-0267-2361-9ADC-00250A700E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522" y="3851297"/>
                <a:ext cx="2488815" cy="877283"/>
              </a:xfrm>
              <a:prstGeom prst="rect">
                <a:avLst/>
              </a:prstGeom>
            </p:spPr>
          </p:pic>
        </p:grpSp>
      </p:grpSp>
      <p:grpSp>
        <p:nvGrpSpPr>
          <p:cNvPr id="31" name="Group 30">
            <a:extLst>
              <a:ext uri="{FF2B5EF4-FFF2-40B4-BE49-F238E27FC236}">
                <a16:creationId xmlns:a16="http://schemas.microsoft.com/office/drawing/2014/main" id="{E5ADC450-F1B2-7D8B-DEFD-FF518F3AF297}"/>
              </a:ext>
            </a:extLst>
          </p:cNvPr>
          <p:cNvGrpSpPr/>
          <p:nvPr/>
        </p:nvGrpSpPr>
        <p:grpSpPr>
          <a:xfrm>
            <a:off x="2054914" y="6313028"/>
            <a:ext cx="3341593" cy="1212843"/>
            <a:chOff x="2054914" y="6362187"/>
            <a:chExt cx="3341593" cy="1212843"/>
          </a:xfrm>
        </p:grpSpPr>
        <p:sp>
          <p:nvSpPr>
            <p:cNvPr id="28" name="Rectangle: Rounded Corners 27">
              <a:extLst>
                <a:ext uri="{FF2B5EF4-FFF2-40B4-BE49-F238E27FC236}">
                  <a16:creationId xmlns:a16="http://schemas.microsoft.com/office/drawing/2014/main" id="{4DDAFCA7-7416-DF3B-3649-947810881BAE}"/>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 clipart, vector graphics&#10;&#10;Description automatically generated">
              <a:extLst>
                <a:ext uri="{FF2B5EF4-FFF2-40B4-BE49-F238E27FC236}">
                  <a16:creationId xmlns:a16="http://schemas.microsoft.com/office/drawing/2014/main" id="{4B799756-3772-C25F-8AF1-197D9C801C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4646" y="6522343"/>
              <a:ext cx="2602129" cy="892530"/>
            </a:xfrm>
            <a:prstGeom prst="rect">
              <a:avLst/>
            </a:prstGeom>
          </p:spPr>
        </p:pic>
      </p:grpSp>
      <p:grpSp>
        <p:nvGrpSpPr>
          <p:cNvPr id="30" name="Group 29">
            <a:extLst>
              <a:ext uri="{FF2B5EF4-FFF2-40B4-BE49-F238E27FC236}">
                <a16:creationId xmlns:a16="http://schemas.microsoft.com/office/drawing/2014/main" id="{82852F02-B0DE-253F-3C98-6244EDE9EE94}"/>
              </a:ext>
            </a:extLst>
          </p:cNvPr>
          <p:cNvGrpSpPr/>
          <p:nvPr/>
        </p:nvGrpSpPr>
        <p:grpSpPr>
          <a:xfrm>
            <a:off x="9147401" y="6313028"/>
            <a:ext cx="3341593" cy="1212843"/>
            <a:chOff x="9147401" y="6362187"/>
            <a:chExt cx="3341593" cy="1212843"/>
          </a:xfrm>
        </p:grpSpPr>
        <p:sp>
          <p:nvSpPr>
            <p:cNvPr id="26" name="Rectangle: Rounded Corners 25">
              <a:extLst>
                <a:ext uri="{FF2B5EF4-FFF2-40B4-BE49-F238E27FC236}">
                  <a16:creationId xmlns:a16="http://schemas.microsoft.com/office/drawing/2014/main" id="{FD4763A9-7D3F-6DA6-60CC-E70CDE8EE682}"/>
                </a:ext>
              </a:extLst>
            </p:cNvPr>
            <p:cNvSpPr/>
            <p:nvPr/>
          </p:nvSpPr>
          <p:spPr bwMode="auto">
            <a:xfrm>
              <a:off x="9147401"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Logo&#10;&#10;Description automatically generated">
              <a:extLst>
                <a:ext uri="{FF2B5EF4-FFF2-40B4-BE49-F238E27FC236}">
                  <a16:creationId xmlns:a16="http://schemas.microsoft.com/office/drawing/2014/main" id="{91A45E6E-65E2-A232-86BC-0C878380BB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5503" y="6362752"/>
              <a:ext cx="1665388" cy="1211713"/>
            </a:xfrm>
            <a:prstGeom prst="rect">
              <a:avLst/>
            </a:prstGeom>
          </p:spPr>
        </p:pic>
      </p:grpSp>
      <p:grpSp>
        <p:nvGrpSpPr>
          <p:cNvPr id="29" name="Group 28">
            <a:extLst>
              <a:ext uri="{FF2B5EF4-FFF2-40B4-BE49-F238E27FC236}">
                <a16:creationId xmlns:a16="http://schemas.microsoft.com/office/drawing/2014/main" id="{2BECB3D9-A2D8-363D-F2ED-24D7A27DBB8E}"/>
              </a:ext>
            </a:extLst>
          </p:cNvPr>
          <p:cNvGrpSpPr/>
          <p:nvPr/>
        </p:nvGrpSpPr>
        <p:grpSpPr>
          <a:xfrm>
            <a:off x="5601158" y="6157655"/>
            <a:ext cx="3341593" cy="1523588"/>
            <a:chOff x="5644402" y="6157655"/>
            <a:chExt cx="3341593" cy="1523588"/>
          </a:xfrm>
        </p:grpSpPr>
        <p:sp>
          <p:nvSpPr>
            <p:cNvPr id="27" name="Rectangle: Rounded Corners 26">
              <a:extLst>
                <a:ext uri="{FF2B5EF4-FFF2-40B4-BE49-F238E27FC236}">
                  <a16:creationId xmlns:a16="http://schemas.microsoft.com/office/drawing/2014/main" id="{69C96F41-6DB3-CFA4-A8A9-E651D1B424DB}"/>
                </a:ext>
              </a:extLst>
            </p:cNvPr>
            <p:cNvSpPr/>
            <p:nvPr/>
          </p:nvSpPr>
          <p:spPr bwMode="auto">
            <a:xfrm>
              <a:off x="5644402" y="6313028"/>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Logo&#10;&#10;Description automatically generated">
              <a:extLst>
                <a:ext uri="{FF2B5EF4-FFF2-40B4-BE49-F238E27FC236}">
                  <a16:creationId xmlns:a16="http://schemas.microsoft.com/office/drawing/2014/main" id="{ACE63A88-AB55-9617-F1D6-917CF409179F}"/>
                </a:ext>
              </a:extLst>
            </p:cNvPr>
            <p:cNvPicPr>
              <a:picLocks noChangeAspect="1"/>
            </p:cNvPicPr>
            <p:nvPr/>
          </p:nvPicPr>
          <p:blipFill rotWithShape="1">
            <a:blip r:embed="rId7">
              <a:extLst>
                <a:ext uri="{28A0092B-C50C-407E-A947-70E740481C1C}">
                  <a14:useLocalDpi xmlns:a14="http://schemas.microsoft.com/office/drawing/2010/main" val="0"/>
                </a:ext>
              </a:extLst>
            </a:blip>
            <a:srcRect t="18360" b="24177"/>
            <a:stretch/>
          </p:blipFill>
          <p:spPr>
            <a:xfrm>
              <a:off x="5989498" y="6157655"/>
              <a:ext cx="2651400" cy="1523588"/>
            </a:xfrm>
            <a:prstGeom prst="rect">
              <a:avLst/>
            </a:prstGeom>
          </p:spPr>
        </p:pic>
      </p:grpSp>
    </p:spTree>
    <p:extLst>
      <p:ext uri="{BB962C8B-B14F-4D97-AF65-F5344CB8AC3E}">
        <p14:creationId xmlns:p14="http://schemas.microsoft.com/office/powerpoint/2010/main" val="3584195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p:txBody>
          <a:bodyPr/>
          <a:lstStyle/>
          <a:p>
            <a:r>
              <a:rPr lang="en-IN" dirty="0"/>
              <a:t>Q&amp;A</a:t>
            </a:r>
          </a:p>
        </p:txBody>
      </p:sp>
    </p:spTree>
    <p:extLst>
      <p:ext uri="{BB962C8B-B14F-4D97-AF65-F5344CB8AC3E}">
        <p14:creationId xmlns:p14="http://schemas.microsoft.com/office/powerpoint/2010/main" val="279135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659C7E2A-1841-4AA0-8084-E8A63CE13743}"/>
              </a:ext>
            </a:extLst>
          </p:cNvPr>
          <p:cNvSpPr>
            <a:spLocks noGrp="1"/>
          </p:cNvSpPr>
          <p:nvPr>
            <p:ph type="title"/>
          </p:nvPr>
        </p:nvSpPr>
        <p:spPr/>
        <p:txBody>
          <a:bodyPr/>
          <a:lstStyle/>
          <a:p>
            <a:endParaRPr lang="en-IN"/>
          </a:p>
        </p:txBody>
      </p:sp>
      <p:sp>
        <p:nvSpPr>
          <p:cNvPr id="22" name="Text Placeholder 21">
            <a:extLst>
              <a:ext uri="{FF2B5EF4-FFF2-40B4-BE49-F238E27FC236}">
                <a16:creationId xmlns:a16="http://schemas.microsoft.com/office/drawing/2014/main" id="{1A747349-474F-41F8-ABF7-F84962B3577D}"/>
              </a:ext>
            </a:extLst>
          </p:cNvPr>
          <p:cNvSpPr>
            <a:spLocks noGrp="1"/>
          </p:cNvSpPr>
          <p:nvPr>
            <p:ph type="body" sz="quarter" idx="12"/>
          </p:nvPr>
        </p:nvSpPr>
        <p:spPr/>
        <p:txBody>
          <a:bodyPr/>
          <a:lstStyle/>
          <a:p>
            <a:r>
              <a:rPr lang="en-IN" dirty="0"/>
              <a:t>Augustine Correa</a:t>
            </a:r>
          </a:p>
        </p:txBody>
      </p:sp>
      <p:sp>
        <p:nvSpPr>
          <p:cNvPr id="23" name="Text Placeholder 22">
            <a:extLst>
              <a:ext uri="{FF2B5EF4-FFF2-40B4-BE49-F238E27FC236}">
                <a16:creationId xmlns:a16="http://schemas.microsoft.com/office/drawing/2014/main" id="{4FB4C566-5663-4C0D-9E13-F0B36146D813}"/>
              </a:ext>
            </a:extLst>
          </p:cNvPr>
          <p:cNvSpPr>
            <a:spLocks noGrp="1"/>
          </p:cNvSpPr>
          <p:nvPr>
            <p:ph type="body" sz="quarter" idx="15"/>
          </p:nvPr>
        </p:nvSpPr>
        <p:spPr/>
        <p:txBody>
          <a:bodyPr/>
          <a:lstStyle/>
          <a:p>
            <a:r>
              <a:rPr lang="en-IN" dirty="0"/>
              <a:t>Microsoft MVP</a:t>
            </a:r>
          </a:p>
          <a:p>
            <a:r>
              <a:rPr lang="en-IN" dirty="0"/>
              <a:t>Twitter: @augvcor</a:t>
            </a:r>
          </a:p>
          <a:p>
            <a:endParaRPr lang="en-IN" dirty="0"/>
          </a:p>
        </p:txBody>
      </p:sp>
      <p:sp>
        <p:nvSpPr>
          <p:cNvPr id="24" name="Text Placeholder 23">
            <a:extLst>
              <a:ext uri="{FF2B5EF4-FFF2-40B4-BE49-F238E27FC236}">
                <a16:creationId xmlns:a16="http://schemas.microsoft.com/office/drawing/2014/main" id="{C9122110-9891-47A6-9D27-CCBBFD59F79E}"/>
              </a:ext>
            </a:extLst>
          </p:cNvPr>
          <p:cNvSpPr>
            <a:spLocks noGrp="1"/>
          </p:cNvSpPr>
          <p:nvPr>
            <p:ph type="body" sz="quarter" idx="16"/>
          </p:nvPr>
        </p:nvSpPr>
        <p:spPr/>
        <p:txBody>
          <a:bodyPr/>
          <a:lstStyle/>
          <a:p>
            <a:endParaRPr lang="en-IN" dirty="0"/>
          </a:p>
        </p:txBody>
      </p:sp>
      <p:sp>
        <p:nvSpPr>
          <p:cNvPr id="25" name="Text Placeholder 24">
            <a:extLst>
              <a:ext uri="{FF2B5EF4-FFF2-40B4-BE49-F238E27FC236}">
                <a16:creationId xmlns:a16="http://schemas.microsoft.com/office/drawing/2014/main" id="{82CAE07A-3C6E-420E-AFAE-D58FF40EB5BC}"/>
              </a:ext>
            </a:extLst>
          </p:cNvPr>
          <p:cNvSpPr>
            <a:spLocks noGrp="1"/>
          </p:cNvSpPr>
          <p:nvPr>
            <p:ph type="body" sz="quarter" idx="17"/>
          </p:nvPr>
        </p:nvSpPr>
        <p:spPr/>
        <p:txBody>
          <a:bodyPr/>
          <a:lstStyle/>
          <a:p>
            <a:endParaRPr lang="en-IN" dirty="0"/>
          </a:p>
        </p:txBody>
      </p:sp>
      <p:sp>
        <p:nvSpPr>
          <p:cNvPr id="26" name="Text Placeholder 25">
            <a:extLst>
              <a:ext uri="{FF2B5EF4-FFF2-40B4-BE49-F238E27FC236}">
                <a16:creationId xmlns:a16="http://schemas.microsoft.com/office/drawing/2014/main" id="{20ABE9AD-6DAD-4C0B-9320-2C57C5AB3EBD}"/>
              </a:ext>
            </a:extLst>
          </p:cNvPr>
          <p:cNvSpPr>
            <a:spLocks noGrp="1"/>
          </p:cNvSpPr>
          <p:nvPr>
            <p:ph type="body" sz="quarter" idx="19"/>
          </p:nvPr>
        </p:nvSpPr>
        <p:spPr>
          <a:xfrm>
            <a:off x="701622" y="2650826"/>
            <a:ext cx="7166323" cy="870654"/>
          </a:xfrm>
        </p:spPr>
        <p:txBody>
          <a:bodyPr/>
          <a:lstStyle/>
          <a:p>
            <a:r>
              <a:rPr lang="en-IN" dirty="0"/>
              <a:t>Securing a Blazor WASM app on Azure Static Web App</a:t>
            </a:r>
          </a:p>
        </p:txBody>
      </p:sp>
      <p:sp>
        <p:nvSpPr>
          <p:cNvPr id="20" name="TextBox 19">
            <a:extLst>
              <a:ext uri="{FF2B5EF4-FFF2-40B4-BE49-F238E27FC236}">
                <a16:creationId xmlns:a16="http://schemas.microsoft.com/office/drawing/2014/main" id="{00BF7C1C-5346-439E-84A8-6144DDA42BB2}"/>
              </a:ext>
            </a:extLst>
          </p:cNvPr>
          <p:cNvSpPr txBox="1"/>
          <p:nvPr/>
        </p:nvSpPr>
        <p:spPr>
          <a:xfrm>
            <a:off x="8663353" y="4448302"/>
            <a:ext cx="8757138" cy="424732"/>
          </a:xfrm>
          <a:prstGeom prst="rect">
            <a:avLst/>
          </a:prstGeom>
          <a:noFill/>
        </p:spPr>
        <p:txBody>
          <a:bodyPr wrap="square">
            <a:spAutoFit/>
          </a:bodyPr>
          <a:lstStyle/>
          <a:p>
            <a:r>
              <a:rPr lang="en-IN" b="0" i="0" u="none" strike="noStrike">
                <a:solidFill>
                  <a:srgbClr val="2A5BD7"/>
                </a:solidFill>
                <a:effectLst/>
                <a:latin typeface="proxima nova"/>
                <a:hlinkClick r:id="rId2"/>
              </a:rPr>
              <a:t>bit.ly/azconf22</a:t>
            </a:r>
            <a:endParaRPr lang="en-US" dirty="0">
              <a:solidFill>
                <a:srgbClr val="FFFFFF"/>
              </a:solidFill>
              <a:latin typeface="Segoe UI Semibold (Headings)"/>
              <a:cs typeface="Segoe UI" panose="020B0502040204020203" pitchFamily="34" charset="0"/>
            </a:endParaRPr>
          </a:p>
        </p:txBody>
      </p:sp>
      <p:pic>
        <p:nvPicPr>
          <p:cNvPr id="3" name="Picture 2" descr="Qr code&#10;&#10;Description automatically generated">
            <a:extLst>
              <a:ext uri="{FF2B5EF4-FFF2-40B4-BE49-F238E27FC236}">
                <a16:creationId xmlns:a16="http://schemas.microsoft.com/office/drawing/2014/main" id="{3CFBD09D-E1BF-45EE-6247-F6D8BCD60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041" y="1734835"/>
            <a:ext cx="2702636" cy="2702636"/>
          </a:xfrm>
          <a:prstGeom prst="rect">
            <a:avLst/>
          </a:prstGeom>
        </p:spPr>
      </p:pic>
    </p:spTree>
    <p:extLst>
      <p:ext uri="{BB962C8B-B14F-4D97-AF65-F5344CB8AC3E}">
        <p14:creationId xmlns:p14="http://schemas.microsoft.com/office/powerpoint/2010/main" val="2653105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1540041" y="150532"/>
            <a:ext cx="8843212"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Local Development</a:t>
            </a:r>
          </a:p>
        </p:txBody>
      </p:sp>
      <p:pic>
        <p:nvPicPr>
          <p:cNvPr id="9" name="Picture 8">
            <a:extLst>
              <a:ext uri="{FF2B5EF4-FFF2-40B4-BE49-F238E27FC236}">
                <a16:creationId xmlns:a16="http://schemas.microsoft.com/office/drawing/2014/main" id="{AA167EBA-C144-4AC6-FEDF-BCF34FBC9544}"/>
              </a:ext>
            </a:extLst>
          </p:cNvPr>
          <p:cNvPicPr>
            <a:picLocks noChangeAspect="1"/>
          </p:cNvPicPr>
          <p:nvPr/>
        </p:nvPicPr>
        <p:blipFill>
          <a:blip r:embed="rId3"/>
          <a:stretch>
            <a:fillRect/>
          </a:stretch>
        </p:blipFill>
        <p:spPr>
          <a:xfrm>
            <a:off x="1330766" y="2409094"/>
            <a:ext cx="2463927" cy="1752690"/>
          </a:xfrm>
          <a:prstGeom prst="rect">
            <a:avLst/>
          </a:prstGeom>
        </p:spPr>
      </p:pic>
      <p:sp>
        <p:nvSpPr>
          <p:cNvPr id="11" name="TextBox 10">
            <a:extLst>
              <a:ext uri="{FF2B5EF4-FFF2-40B4-BE49-F238E27FC236}">
                <a16:creationId xmlns:a16="http://schemas.microsoft.com/office/drawing/2014/main" id="{B2590604-9D0D-75E7-7D22-C5BEC7F57DBD}"/>
              </a:ext>
            </a:extLst>
          </p:cNvPr>
          <p:cNvSpPr txBox="1"/>
          <p:nvPr/>
        </p:nvSpPr>
        <p:spPr>
          <a:xfrm>
            <a:off x="4090737" y="2869940"/>
            <a:ext cx="6448926" cy="830997"/>
          </a:xfrm>
          <a:prstGeom prst="rect">
            <a:avLst/>
          </a:prstGeom>
          <a:noFill/>
        </p:spPr>
        <p:txBody>
          <a:bodyPr wrap="square" lIns="0" tIns="0" rIns="0" bIns="0" rtlCol="0">
            <a:spAutoFit/>
          </a:bodyPr>
          <a:lstStyle/>
          <a:p>
            <a:pPr algn="l"/>
            <a:r>
              <a:rPr lang="en-IN" sz="5400" dirty="0">
                <a:gradFill>
                  <a:gsLst>
                    <a:gs pos="2917">
                      <a:schemeClr val="tx1"/>
                    </a:gs>
                    <a:gs pos="30000">
                      <a:schemeClr val="tx1"/>
                    </a:gs>
                  </a:gsLst>
                  <a:lin ang="5400000" scaled="0"/>
                </a:gradFill>
              </a:rPr>
              <a:t>Static Web Apps CLI</a:t>
            </a:r>
          </a:p>
        </p:txBody>
      </p:sp>
      <p:sp>
        <p:nvSpPr>
          <p:cNvPr id="13" name="TextBox 12">
            <a:extLst>
              <a:ext uri="{FF2B5EF4-FFF2-40B4-BE49-F238E27FC236}">
                <a16:creationId xmlns:a16="http://schemas.microsoft.com/office/drawing/2014/main" id="{487BBE37-F108-CEBA-4AF8-3FBE8E17FEF7}"/>
              </a:ext>
            </a:extLst>
          </p:cNvPr>
          <p:cNvSpPr txBox="1"/>
          <p:nvPr/>
        </p:nvSpPr>
        <p:spPr>
          <a:xfrm>
            <a:off x="1540041" y="5006838"/>
            <a:ext cx="10274970" cy="830997"/>
          </a:xfrm>
          <a:prstGeom prst="rect">
            <a:avLst/>
          </a:prstGeom>
          <a:noFill/>
        </p:spPr>
        <p:txBody>
          <a:bodyPr wrap="square" lIns="0" tIns="0" rIns="0" bIns="0" rtlCol="0">
            <a:spAutoFit/>
          </a:bodyPr>
          <a:lstStyle/>
          <a:p>
            <a:r>
              <a:rPr lang="en-IN" sz="3600" dirty="0" err="1">
                <a:solidFill>
                  <a:srgbClr val="00B0F0"/>
                </a:solidFill>
              </a:rPr>
              <a:t>npm</a:t>
            </a:r>
            <a:r>
              <a:rPr lang="en-IN" sz="3600" dirty="0">
                <a:solidFill>
                  <a:srgbClr val="00B0F0"/>
                </a:solidFill>
              </a:rPr>
              <a:t> install -g @azure/static-web-apps-cli</a:t>
            </a:r>
          </a:p>
          <a:p>
            <a:pPr algn="l"/>
            <a:endParaRPr lang="en-IN"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5684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156409" y="150532"/>
            <a:ext cx="8843212"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In the beginning…</a:t>
            </a:r>
          </a:p>
        </p:txBody>
      </p:sp>
      <p:pic>
        <p:nvPicPr>
          <p:cNvPr id="3074" name="Picture 2" descr="dotnet new command creating a Blazor WASM project with the terminal logs showing the output">
            <a:extLst>
              <a:ext uri="{FF2B5EF4-FFF2-40B4-BE49-F238E27FC236}">
                <a16:creationId xmlns:a16="http://schemas.microsoft.com/office/drawing/2014/main" id="{B3A6C1F3-F1A3-8581-370F-B2016FDE4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62" y="2772182"/>
            <a:ext cx="14377737" cy="273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1540041" y="150532"/>
            <a:ext cx="9396664"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Bane of modern SW</a:t>
            </a:r>
          </a:p>
        </p:txBody>
      </p:sp>
      <p:pic>
        <p:nvPicPr>
          <p:cNvPr id="4098" name="Picture 2" descr="dotnet new creating too many files">
            <a:extLst>
              <a:ext uri="{FF2B5EF4-FFF2-40B4-BE49-F238E27FC236}">
                <a16:creationId xmlns:a16="http://schemas.microsoft.com/office/drawing/2014/main" id="{90FB5E35-F399-251F-2EE2-08E37D2DC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21" y="1873083"/>
            <a:ext cx="14630400" cy="551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8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1540040" y="150532"/>
            <a:ext cx="10178718"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Don’t burden the repo</a:t>
            </a:r>
          </a:p>
        </p:txBody>
      </p:sp>
      <p:pic>
        <p:nvPicPr>
          <p:cNvPr id="6146" name="Picture 2" descr="Cheeky Git commit message">
            <a:extLst>
              <a:ext uri="{FF2B5EF4-FFF2-40B4-BE49-F238E27FC236}">
                <a16:creationId xmlns:a16="http://schemas.microsoft.com/office/drawing/2014/main" id="{13757530-F9B3-0652-5521-BAB13D5A8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05100"/>
            <a:ext cx="146304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8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anim calcmode="lin" valueType="num">
                                      <p:cBhvr additive="base">
                                        <p:cTn id="11" dur="500" fill="hold"/>
                                        <p:tgtEl>
                                          <p:spTgt spid="6146"/>
                                        </p:tgtEl>
                                        <p:attrNameLst>
                                          <p:attrName>ppt_x</p:attrName>
                                        </p:attrNameLst>
                                      </p:cBhvr>
                                      <p:tavLst>
                                        <p:tav tm="0">
                                          <p:val>
                                            <p:strVal val="#ppt_x"/>
                                          </p:val>
                                        </p:tav>
                                        <p:tav tm="100000">
                                          <p:val>
                                            <p:strVal val="#ppt_x"/>
                                          </p:val>
                                        </p:tav>
                                      </p:tavLst>
                                    </p:anim>
                                    <p:anim calcmode="lin" valueType="num">
                                      <p:cBhvr additive="base">
                                        <p:cTn id="12"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2BEBF-7A7C-7B5B-E7B1-D4F1AF701634}"/>
              </a:ext>
            </a:extLst>
          </p:cNvPr>
          <p:cNvSpPr txBox="1"/>
          <p:nvPr/>
        </p:nvSpPr>
        <p:spPr>
          <a:xfrm>
            <a:off x="237333" y="150532"/>
            <a:ext cx="10178718" cy="1231106"/>
          </a:xfrm>
          <a:prstGeom prst="rect">
            <a:avLst/>
          </a:prstGeom>
          <a:noFill/>
        </p:spPr>
        <p:txBody>
          <a:bodyPr wrap="square" lIns="0" tIns="0" rIns="0" bIns="0" rtlCol="0">
            <a:spAutoFit/>
          </a:bodyPr>
          <a:lstStyle/>
          <a:p>
            <a:pPr algn="l"/>
            <a:r>
              <a:rPr lang="en-IN" sz="8000" dirty="0">
                <a:gradFill>
                  <a:gsLst>
                    <a:gs pos="2917">
                      <a:schemeClr val="tx1"/>
                    </a:gs>
                    <a:gs pos="30000">
                      <a:schemeClr val="tx1"/>
                    </a:gs>
                  </a:gsLst>
                  <a:lin ang="5400000" scaled="0"/>
                </a:gradFill>
              </a:rPr>
              <a:t>Fire</a:t>
            </a:r>
            <a:r>
              <a:rPr lang="en-IN" sz="8000" dirty="0">
                <a:solidFill>
                  <a:srgbClr val="FF0000"/>
                </a:solidFill>
              </a:rPr>
              <a:t>🔥</a:t>
            </a:r>
          </a:p>
        </p:txBody>
      </p:sp>
      <p:pic>
        <p:nvPicPr>
          <p:cNvPr id="4" name="Picture 3">
            <a:extLst>
              <a:ext uri="{FF2B5EF4-FFF2-40B4-BE49-F238E27FC236}">
                <a16:creationId xmlns:a16="http://schemas.microsoft.com/office/drawing/2014/main" id="{B6B5B553-C278-8E41-582F-3E44EC907EC1}"/>
              </a:ext>
            </a:extLst>
          </p:cNvPr>
          <p:cNvPicPr>
            <a:picLocks noChangeAspect="1"/>
          </p:cNvPicPr>
          <p:nvPr/>
        </p:nvPicPr>
        <p:blipFill>
          <a:blip r:embed="rId2"/>
          <a:stretch>
            <a:fillRect/>
          </a:stretch>
        </p:blipFill>
        <p:spPr>
          <a:xfrm>
            <a:off x="0" y="2198194"/>
            <a:ext cx="14542718" cy="4165028"/>
          </a:xfrm>
          <a:prstGeom prst="rect">
            <a:avLst/>
          </a:prstGeom>
        </p:spPr>
      </p:pic>
    </p:spTree>
    <p:extLst>
      <p:ext uri="{BB962C8B-B14F-4D97-AF65-F5344CB8AC3E}">
        <p14:creationId xmlns:p14="http://schemas.microsoft.com/office/powerpoint/2010/main" val="243960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DE981C-02F8-499E-81ED-0B76C44C2D1D}">
  <ds:schemaRefs>
    <ds:schemaRef ds:uri="http://schemas.microsoft.com/office/2006/metadata/properties"/>
    <ds:schemaRef ds:uri="http://purl.org/dc/elements/1.1/"/>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f9ea4d1f-cef4-4148-b1b3-16bb27743a9d"/>
    <ds:schemaRef ds:uri="8e29ddae-502e-47f8-b6ac-1930e43e0c49"/>
  </ds:schemaRefs>
</ds:datastoreItem>
</file>

<file path=customXml/itemProps2.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661D46-9602-48E1-9F42-2B7287AF02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396</Words>
  <Application>Microsoft Office PowerPoint</Application>
  <PresentationFormat>Custom</PresentationFormat>
  <Paragraphs>86</Paragraphs>
  <Slides>47</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Calibri</vt:lpstr>
      <vt:lpstr>Segoe UI Semibold (Headings)</vt:lpstr>
      <vt:lpstr>Segoe UI Semibold</vt:lpstr>
      <vt:lpstr>Wingdings</vt:lpstr>
      <vt:lpstr>Arial</vt:lpstr>
      <vt:lpstr>proxima nova</vt:lpstr>
      <vt:lpstr>Segoe UI</vt:lpstr>
      <vt:lpstr>Poppins</vt:lpstr>
      <vt:lpstr>Poppins Light</vt:lpstr>
      <vt:lpstr>Document template - Corp grid</vt:lpstr>
      <vt:lpstr>1_Document template - Corp grid</vt:lpstr>
      <vt:lpstr>PowerPoint Presentation</vt:lpstr>
      <vt:lpstr>Augustine Correa</vt:lpstr>
      <vt:lpstr>Securing a Blazor WASM app deployed on  Azure Static Web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Ooh a shiny .Net library</vt:lpstr>
      <vt:lpstr>Register the service </vt:lpstr>
      <vt:lpstr>Scaffolding </vt:lpstr>
      <vt:lpstr>What about Login?</vt:lpstr>
      <vt:lpstr>Locala?</vt:lpstr>
      <vt:lpstr>Voila</vt:lpstr>
      <vt:lpstr>Free for all?</vt:lpstr>
      <vt:lpstr>U can’t touch this</vt:lpstr>
      <vt:lpstr>Anyone can?</vt:lpstr>
      <vt:lpstr>RBAC</vt:lpstr>
      <vt:lpstr>David Letterman</vt:lpstr>
      <vt:lpstr>Pull request in pre-production</vt:lpstr>
      <vt:lpstr>The real deal</vt:lpstr>
      <vt:lpstr>Are you invited?</vt:lpstr>
      <vt:lpstr>Custom Routing</vt:lpstr>
      <vt:lpstr>Secure Routes by Role</vt:lpstr>
      <vt:lpstr>Fallback Routes</vt:lpstr>
      <vt:lpstr>Recap</vt:lpstr>
      <vt:lpstr>Change the Plan</vt:lpstr>
      <vt:lpstr>Configuration – Azure Portal</vt:lpstr>
      <vt:lpstr>Configuring Code</vt:lpstr>
      <vt:lpstr>Rinse &amp; repeat</vt:lpstr>
      <vt:lpstr>Authorization by 3rd party</vt:lpstr>
      <vt:lpstr> Trust but verify</vt:lpstr>
      <vt:lpstr>Role Management</vt:lpstr>
      <vt:lpstr>PowerPoint Presentation</vt:lpstr>
      <vt:lpstr>Q&amp;A</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13</cp:revision>
  <dcterms:created xsi:type="dcterms:W3CDTF">2020-10-17T05:30:34Z</dcterms:created>
  <dcterms:modified xsi:type="dcterms:W3CDTF">2022-10-20T06:42:43Z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